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304" r:id="rId3"/>
    <p:sldId id="300" r:id="rId4"/>
    <p:sldId id="298" r:id="rId5"/>
    <p:sldId id="299" r:id="rId6"/>
    <p:sldId id="305" r:id="rId7"/>
    <p:sldId id="302" r:id="rId8"/>
    <p:sldId id="27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F436"/>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55" autoAdjust="0"/>
  </p:normalViewPr>
  <p:slideViewPr>
    <p:cSldViewPr>
      <p:cViewPr varScale="1">
        <p:scale>
          <a:sx n="63" d="100"/>
          <a:sy n="63" d="100"/>
        </p:scale>
        <p:origin x="93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636D-A465-4955-9BF1-C3DEEB6BFE72}" type="datetimeFigureOut">
              <a:rPr lang="en-US" smtClean="0"/>
              <a:pPr/>
              <a:t>7/8/2018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FF59A1-A243-48AA-850B-07507F3BD441}" type="slidenum">
              <a:rPr lang="en-US" smtClean="0"/>
              <a:pPr/>
              <a:t>‹#›</a:t>
            </a:fld>
            <a:endParaRPr lang="en-US" dirty="0"/>
          </a:p>
        </p:txBody>
      </p:sp>
    </p:spTree>
    <p:extLst>
      <p:ext uri="{BB962C8B-B14F-4D97-AF65-F5344CB8AC3E}">
        <p14:creationId xmlns:p14="http://schemas.microsoft.com/office/powerpoint/2010/main" val="2312848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4FF59A1-A243-48AA-850B-07507F3BD441}" type="slidenum">
              <a:rPr lang="en-US" smtClean="0"/>
              <a:pPr/>
              <a:t>1</a:t>
            </a:fld>
            <a:endParaRPr lang="en-US"/>
          </a:p>
        </p:txBody>
      </p:sp>
    </p:spTree>
    <p:extLst>
      <p:ext uri="{BB962C8B-B14F-4D97-AF65-F5344CB8AC3E}">
        <p14:creationId xmlns:p14="http://schemas.microsoft.com/office/powerpoint/2010/main" val="56407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FF59A1-A243-48AA-850B-07507F3BD441}" type="slidenum">
              <a:rPr lang="en-US" smtClean="0"/>
              <a:pPr/>
              <a:t>4</a:t>
            </a:fld>
            <a:endParaRPr lang="en-US" dirty="0"/>
          </a:p>
        </p:txBody>
      </p:sp>
    </p:spTree>
    <p:extLst>
      <p:ext uri="{BB962C8B-B14F-4D97-AF65-F5344CB8AC3E}">
        <p14:creationId xmlns:p14="http://schemas.microsoft.com/office/powerpoint/2010/main" val="3624128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FF59A1-A243-48AA-850B-07507F3BD441}" type="slidenum">
              <a:rPr lang="en-US" smtClean="0"/>
              <a:pPr/>
              <a:t>5</a:t>
            </a:fld>
            <a:endParaRPr lang="en-US" dirty="0"/>
          </a:p>
        </p:txBody>
      </p:sp>
    </p:spTree>
    <p:extLst>
      <p:ext uri="{BB962C8B-B14F-4D97-AF65-F5344CB8AC3E}">
        <p14:creationId xmlns:p14="http://schemas.microsoft.com/office/powerpoint/2010/main" val="2666251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FF59A1-A243-48AA-850B-07507F3BD441}" type="slidenum">
              <a:rPr lang="en-US" smtClean="0"/>
              <a:pPr/>
              <a:t>7</a:t>
            </a:fld>
            <a:endParaRPr lang="en-US" dirty="0"/>
          </a:p>
        </p:txBody>
      </p:sp>
    </p:spTree>
    <p:extLst>
      <p:ext uri="{BB962C8B-B14F-4D97-AF65-F5344CB8AC3E}">
        <p14:creationId xmlns:p14="http://schemas.microsoft.com/office/powerpoint/2010/main" val="2051917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6379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73672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0505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9650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74295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8832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4633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30570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0397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44153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498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7/8/2018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493916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ebsteelalliance.com/pebsal/wp-content/uploads/2012/09/BITOPI-GROUP.jpg"/>
          <p:cNvPicPr>
            <a:picLocks noChangeAspect="1" noChangeArrowheads="1"/>
          </p:cNvPicPr>
          <p:nvPr/>
        </p:nvPicPr>
        <p:blipFill>
          <a:blip r:embed="rId3"/>
          <a:srcRect/>
          <a:stretch>
            <a:fillRect/>
          </a:stretch>
        </p:blipFill>
        <p:spPr bwMode="auto">
          <a:xfrm>
            <a:off x="381000" y="462057"/>
            <a:ext cx="1752600" cy="1685925"/>
          </a:xfrm>
          <a:prstGeom prst="rect">
            <a:avLst/>
          </a:prstGeom>
          <a:noFill/>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837" y="3200400"/>
            <a:ext cx="8229600" cy="2828925"/>
          </a:xfrm>
          <a:prstGeom prst="rect">
            <a:avLst/>
          </a:prstGeom>
        </p:spPr>
      </p:pic>
      <p:sp>
        <p:nvSpPr>
          <p:cNvPr id="5" name="Rectangle 4"/>
          <p:cNvSpPr/>
          <p:nvPr/>
        </p:nvSpPr>
        <p:spPr>
          <a:xfrm>
            <a:off x="493594" y="1905000"/>
            <a:ext cx="8077200" cy="1066800"/>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2400" b="1" dirty="0">
                <a:solidFill>
                  <a:srgbClr val="0070C0"/>
                </a:solidFill>
              </a:rPr>
              <a:t> </a:t>
            </a:r>
            <a:r>
              <a:rPr lang="en-US" sz="4000" b="1" dirty="0">
                <a:ln w="22225">
                  <a:solidFill>
                    <a:srgbClr val="00B050"/>
                  </a:solidFill>
                  <a:prstDash val="solid"/>
                </a:ln>
                <a:solidFill>
                  <a:schemeClr val="accent3">
                    <a:lumMod val="60000"/>
                    <a:lumOff val="40000"/>
                  </a:schemeClr>
                </a:solidFill>
                <a:latin typeface="Calibri"/>
              </a:rPr>
              <a:t>Compliance Status</a:t>
            </a:r>
          </a:p>
          <a:p>
            <a:pPr algn="ctr"/>
            <a:r>
              <a:rPr lang="en-US" sz="3200" dirty="0">
                <a:ln w="22225">
                  <a:solidFill>
                    <a:srgbClr val="00B050"/>
                  </a:solidFill>
                  <a:prstDash val="solid"/>
                </a:ln>
                <a:solidFill>
                  <a:srgbClr val="00B050"/>
                </a:solidFill>
                <a:latin typeface="Calibri"/>
              </a:rPr>
              <a:t>June- 2018.</a:t>
            </a:r>
            <a:endParaRPr lang="en-US" sz="2800" dirty="0">
              <a:ln w="22225">
                <a:solidFill>
                  <a:srgbClr val="00B050"/>
                </a:solidFill>
                <a:prstDash val="solid"/>
              </a:ln>
              <a:solidFill>
                <a:srgbClr val="00B050"/>
              </a:solidFill>
              <a:latin typeface="Calibri"/>
            </a:endParaRPr>
          </a:p>
        </p:txBody>
      </p:sp>
      <p:sp>
        <p:nvSpPr>
          <p:cNvPr id="4" name="Rectangle 3"/>
          <p:cNvSpPr/>
          <p:nvPr/>
        </p:nvSpPr>
        <p:spPr>
          <a:xfrm>
            <a:off x="533401" y="889520"/>
            <a:ext cx="7924800" cy="830997"/>
          </a:xfrm>
          <a:prstGeom prst="rect">
            <a:avLst/>
          </a:prstGeom>
        </p:spPr>
        <p:txBody>
          <a:bodyPr wrap="square">
            <a:spAutoFit/>
          </a:bodyPr>
          <a:lstStyle/>
          <a:p>
            <a:pPr algn="ctr"/>
            <a:r>
              <a:rPr lang="en-GB" sz="3200" b="1" dirty="0" err="1">
                <a:ln>
                  <a:solidFill>
                    <a:srgbClr val="0070C0"/>
                  </a:solidFill>
                </a:ln>
                <a:solidFill>
                  <a:srgbClr val="00B0F0"/>
                </a:solidFill>
              </a:rPr>
              <a:t>Baridhi</a:t>
            </a:r>
            <a:r>
              <a:rPr lang="en-GB" sz="3200" b="1" dirty="0">
                <a:ln>
                  <a:solidFill>
                    <a:srgbClr val="0070C0"/>
                  </a:solidFill>
                </a:ln>
                <a:solidFill>
                  <a:srgbClr val="00B0F0"/>
                </a:solidFill>
              </a:rPr>
              <a:t> Garments Ltd.</a:t>
            </a:r>
          </a:p>
          <a:p>
            <a:pPr algn="ctr"/>
            <a:r>
              <a:rPr lang="en-GB" sz="1600" dirty="0" err="1">
                <a:ln>
                  <a:solidFill>
                    <a:srgbClr val="0070C0"/>
                  </a:solidFill>
                </a:ln>
                <a:solidFill>
                  <a:srgbClr val="00B0F0"/>
                </a:solidFill>
                <a:latin typeface="Algerian" panose="04020705040A02060702" pitchFamily="82" charset="0"/>
              </a:rPr>
              <a:t>sfb</a:t>
            </a:r>
            <a:r>
              <a:rPr lang="en-GB" sz="1600" dirty="0">
                <a:ln>
                  <a:solidFill>
                    <a:srgbClr val="0070C0"/>
                  </a:solidFill>
                </a:ln>
                <a:solidFill>
                  <a:srgbClr val="00B0F0"/>
                </a:solidFill>
                <a:latin typeface="Algerian" panose="04020705040A02060702" pitchFamily="82" charset="0"/>
              </a:rPr>
              <a:t> # 7, </a:t>
            </a:r>
            <a:r>
              <a:rPr lang="en-GB" sz="1600" dirty="0" err="1">
                <a:ln>
                  <a:solidFill>
                    <a:srgbClr val="0070C0"/>
                  </a:solidFill>
                </a:ln>
                <a:solidFill>
                  <a:srgbClr val="00B0F0"/>
                </a:solidFill>
                <a:latin typeface="Algerian" panose="04020705040A02060702" pitchFamily="82" charset="0"/>
              </a:rPr>
              <a:t>Comilla</a:t>
            </a:r>
            <a:r>
              <a:rPr lang="en-GB" sz="1600" dirty="0">
                <a:ln>
                  <a:solidFill>
                    <a:srgbClr val="0070C0"/>
                  </a:solidFill>
                </a:ln>
                <a:solidFill>
                  <a:srgbClr val="00B0F0"/>
                </a:solidFill>
                <a:latin typeface="Algerian" panose="04020705040A02060702" pitchFamily="82" charset="0"/>
              </a:rPr>
              <a:t> EPZ, </a:t>
            </a:r>
            <a:r>
              <a:rPr lang="en-GB" sz="1600" dirty="0" err="1">
                <a:ln>
                  <a:solidFill>
                    <a:srgbClr val="0070C0"/>
                  </a:solidFill>
                </a:ln>
                <a:solidFill>
                  <a:srgbClr val="00B0F0"/>
                </a:solidFill>
                <a:latin typeface="Algerian" panose="04020705040A02060702" pitchFamily="82" charset="0"/>
              </a:rPr>
              <a:t>Comilla</a:t>
            </a:r>
            <a:r>
              <a:rPr lang="en-GB" sz="1600" dirty="0">
                <a:ln>
                  <a:solidFill>
                    <a:srgbClr val="0070C0"/>
                  </a:solidFill>
                </a:ln>
                <a:solidFill>
                  <a:srgbClr val="00B0F0"/>
                </a:solidFill>
                <a:latin typeface="Algerian" panose="04020705040A02060702" pitchFamily="82" charset="0"/>
              </a:rPr>
              <a:t>. Bangladesh.</a:t>
            </a:r>
            <a:endParaRPr lang="en-GB" sz="1600" dirty="0">
              <a:ln>
                <a:solidFill>
                  <a:srgbClr val="0070C0"/>
                </a:solidFill>
              </a:ln>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81000"/>
            <a:ext cx="6324600" cy="457200"/>
          </a:xfrm>
        </p:spPr>
        <p:txBody>
          <a:bodyPr>
            <a:normAutofit fontScale="90000"/>
          </a:bodyPr>
          <a:lstStyle/>
          <a:p>
            <a:r>
              <a:rPr lang="en-US" b="1" u="sng" dirty="0">
                <a:ln w="22225">
                  <a:solidFill>
                    <a:schemeClr val="accent2"/>
                  </a:solidFill>
                  <a:prstDash val="solid"/>
                </a:ln>
                <a:solidFill>
                  <a:schemeClr val="accent2">
                    <a:lumMod val="40000"/>
                    <a:lumOff val="60000"/>
                  </a:schemeClr>
                </a:solidFill>
              </a:rPr>
              <a:t>Certification Status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6292138"/>
              </p:ext>
            </p:extLst>
          </p:nvPr>
        </p:nvGraphicFramePr>
        <p:xfrm>
          <a:off x="457200" y="1600200"/>
          <a:ext cx="8229601" cy="268224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1665515">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317171">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838201">
                  <a:extLst>
                    <a:ext uri="{9D8B030D-6E8A-4147-A177-3AD203B41FA5}">
                      <a16:colId xmlns:a16="http://schemas.microsoft.com/office/drawing/2014/main" val="20006"/>
                    </a:ext>
                  </a:extLst>
                </a:gridCol>
              </a:tblGrid>
              <a:tr h="670560">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SL No</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Name of Certification </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Audit Company</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Audit Status</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Last Audit Date</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Next due Date</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0" u="none" strike="noStrike" cap="none" spc="0" dirty="0">
                          <a:ln>
                            <a:noFill/>
                          </a:ln>
                          <a:solidFill>
                            <a:schemeClr val="tx1"/>
                          </a:solidFill>
                          <a:effectLst>
                            <a:glow rad="63500">
                              <a:schemeClr val="accent3">
                                <a:satMod val="175000"/>
                                <a:alpha val="40000"/>
                              </a:schemeClr>
                            </a:glow>
                          </a:effectLst>
                        </a:rPr>
                        <a:t>Remarks</a:t>
                      </a:r>
                      <a:endParaRPr lang="en-US" sz="1600" b="0"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extLst>
                  <a:ext uri="{0D108BD9-81ED-4DB2-BD59-A6C34878D82A}">
                    <a16:rowId xmlns:a16="http://schemas.microsoft.com/office/drawing/2014/main" val="10000"/>
                  </a:ext>
                </a:extLst>
              </a:tr>
              <a:tr h="670560">
                <a:tc>
                  <a:txBody>
                    <a:bodyPr/>
                    <a:lstStyle/>
                    <a:p>
                      <a:r>
                        <a:rPr lang="en-GB" dirty="0"/>
                        <a:t>1</a:t>
                      </a:r>
                    </a:p>
                  </a:txBody>
                  <a:tcPr/>
                </a:tc>
                <a:tc>
                  <a:txBody>
                    <a:bodyPr/>
                    <a:lstStyle/>
                    <a:p>
                      <a:pPr algn="r"/>
                      <a:r>
                        <a:rPr lang="en-GB" dirty="0"/>
                        <a:t>           BSCI</a:t>
                      </a:r>
                    </a:p>
                  </a:txBody>
                  <a:tcPr anchor="ctr"/>
                </a:tc>
                <a:tc>
                  <a:txBody>
                    <a:bodyPr/>
                    <a:lstStyle/>
                    <a:p>
                      <a:pPr algn="ctr"/>
                      <a:r>
                        <a:rPr lang="en-GB" dirty="0"/>
                        <a:t>SGS</a:t>
                      </a:r>
                    </a:p>
                  </a:txBody>
                  <a:tcPr anchor="ctr"/>
                </a:tc>
                <a:tc>
                  <a:txBody>
                    <a:bodyPr/>
                    <a:lstStyle/>
                    <a:p>
                      <a:pPr algn="ctr"/>
                      <a:r>
                        <a:rPr lang="en-GB" dirty="0"/>
                        <a:t>C</a:t>
                      </a:r>
                    </a:p>
                  </a:txBody>
                  <a:tcPr anchor="ctr"/>
                </a:tc>
                <a:tc>
                  <a:txBody>
                    <a:bodyPr/>
                    <a:lstStyle/>
                    <a:p>
                      <a:pPr algn="ctr"/>
                      <a:r>
                        <a:rPr lang="en-GB" sz="1500" dirty="0"/>
                        <a:t>13/14/2018</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a:t>13/14/2019</a:t>
                      </a:r>
                    </a:p>
                  </a:txBody>
                  <a:tcPr anchor="ctr"/>
                </a:tc>
                <a:tc>
                  <a:txBody>
                    <a:bodyPr/>
                    <a:lstStyle/>
                    <a:p>
                      <a:endParaRPr lang="en-GB" dirty="0"/>
                    </a:p>
                  </a:txBody>
                  <a:tcPr/>
                </a:tc>
                <a:extLst>
                  <a:ext uri="{0D108BD9-81ED-4DB2-BD59-A6C34878D82A}">
                    <a16:rowId xmlns:a16="http://schemas.microsoft.com/office/drawing/2014/main" val="10001"/>
                  </a:ext>
                </a:extLst>
              </a:tr>
              <a:tr h="670560">
                <a:tc>
                  <a:txBody>
                    <a:bodyPr/>
                    <a:lstStyle/>
                    <a:p>
                      <a:r>
                        <a:rPr lang="en-GB" dirty="0"/>
                        <a:t>2</a:t>
                      </a:r>
                    </a:p>
                  </a:txBody>
                  <a:tcPr/>
                </a:tc>
                <a:tc>
                  <a:txBody>
                    <a:bodyPr/>
                    <a:lstStyle/>
                    <a:p>
                      <a:pPr algn="r"/>
                      <a:r>
                        <a:rPr lang="en-GB" dirty="0"/>
                        <a:t>         SEDEX</a:t>
                      </a:r>
                    </a:p>
                  </a:txBody>
                  <a:tcPr anchor="ctr"/>
                </a:tc>
                <a:tc>
                  <a:txBody>
                    <a:bodyPr/>
                    <a:lstStyle/>
                    <a:p>
                      <a:pPr algn="ctr"/>
                      <a:r>
                        <a:rPr lang="en-GB" dirty="0"/>
                        <a:t>PEERLESS</a:t>
                      </a:r>
                    </a:p>
                  </a:txBody>
                  <a:tcPr anchor="ctr"/>
                </a:tc>
                <a:tc>
                  <a:txBody>
                    <a:bodyPr/>
                    <a:lstStyle/>
                    <a:p>
                      <a:pPr algn="ctr"/>
                      <a:r>
                        <a:rPr lang="en-GB" dirty="0"/>
                        <a:t>Pass</a:t>
                      </a:r>
                    </a:p>
                  </a:txBody>
                  <a:tcPr anchor="ctr"/>
                </a:tc>
                <a:tc>
                  <a:txBody>
                    <a:bodyPr/>
                    <a:lstStyle/>
                    <a:p>
                      <a:pPr algn="ctr"/>
                      <a:r>
                        <a:rPr lang="en-GB" sz="1500" dirty="0"/>
                        <a:t>30/12/2017</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500" dirty="0"/>
                        <a:t>30/12/2018</a:t>
                      </a:r>
                    </a:p>
                  </a:txBody>
                  <a:tcPr anchor="ctr"/>
                </a:tc>
                <a:tc>
                  <a:txBody>
                    <a:bodyPr/>
                    <a:lstStyle/>
                    <a:p>
                      <a:endParaRPr lang="en-GB" dirty="0"/>
                    </a:p>
                  </a:txBody>
                  <a:tcPr/>
                </a:tc>
                <a:extLst>
                  <a:ext uri="{0D108BD9-81ED-4DB2-BD59-A6C34878D82A}">
                    <a16:rowId xmlns:a16="http://schemas.microsoft.com/office/drawing/2014/main" val="10002"/>
                  </a:ext>
                </a:extLst>
              </a:tr>
              <a:tr h="670560">
                <a:tc>
                  <a:txBody>
                    <a:bodyPr/>
                    <a:lstStyle/>
                    <a:p>
                      <a:r>
                        <a:rPr lang="en-US" dirty="0"/>
                        <a:t>3</a:t>
                      </a:r>
                    </a:p>
                  </a:txBody>
                  <a:tcPr/>
                </a:tc>
                <a:tc>
                  <a:txBody>
                    <a:bodyPr/>
                    <a:lstStyle/>
                    <a:p>
                      <a:pPr algn="r"/>
                      <a:r>
                        <a:rPr lang="en-US" dirty="0"/>
                        <a:t>              INDITEX</a:t>
                      </a:r>
                    </a:p>
                  </a:txBody>
                  <a:tcPr/>
                </a:tc>
                <a:tc>
                  <a:txBody>
                    <a:bodyPr/>
                    <a:lstStyle/>
                    <a:p>
                      <a:pPr algn="ctr"/>
                      <a:r>
                        <a:rPr lang="en-US" dirty="0"/>
                        <a:t>SGS</a:t>
                      </a:r>
                    </a:p>
                  </a:txBody>
                  <a:tcPr/>
                </a:tc>
                <a:tc>
                  <a:txBody>
                    <a:bodyPr/>
                    <a:lstStyle/>
                    <a:p>
                      <a:pPr algn="ctr"/>
                      <a:r>
                        <a:rPr lang="en-US" dirty="0"/>
                        <a:t>Waiting</a:t>
                      </a:r>
                      <a:r>
                        <a:rPr lang="en-US" baseline="0" dirty="0"/>
                        <a:t> For Result.</a:t>
                      </a:r>
                      <a:endParaRPr lang="en-US" dirty="0"/>
                    </a:p>
                  </a:txBody>
                  <a:tcPr/>
                </a:tc>
                <a:tc>
                  <a:txBody>
                    <a:bodyPr/>
                    <a:lstStyle/>
                    <a:p>
                      <a:r>
                        <a:rPr lang="en-US" dirty="0"/>
                        <a:t>05/08/2017</a:t>
                      </a:r>
                    </a:p>
                  </a:txBody>
                  <a:tcPr/>
                </a:tc>
                <a:tc>
                  <a:txBody>
                    <a:bodyPr/>
                    <a:lstStyle/>
                    <a:p>
                      <a:r>
                        <a:rPr lang="en-US" dirty="0"/>
                        <a:t>05/08/2018</a:t>
                      </a:r>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pic>
        <p:nvPicPr>
          <p:cNvPr id="7" name="Picture 2" descr="http://pebsteelalliance.com/pebsal/wp-content/uploads/2012/09/BITOPI-GROUP.jpg"/>
          <p:cNvPicPr>
            <a:picLocks noChangeAspect="1" noChangeArrowheads="1"/>
          </p:cNvPicPr>
          <p:nvPr/>
        </p:nvPicPr>
        <p:blipFill>
          <a:blip r:embed="rId2"/>
          <a:srcRect/>
          <a:stretch>
            <a:fillRect/>
          </a:stretch>
        </p:blipFill>
        <p:spPr bwMode="auto">
          <a:xfrm>
            <a:off x="526474" y="228600"/>
            <a:ext cx="1149926" cy="914399"/>
          </a:xfrm>
          <a:prstGeom prst="rect">
            <a:avLst/>
          </a:prstGeom>
          <a:noFill/>
        </p:spPr>
      </p:pic>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69195" y="2438400"/>
            <a:ext cx="626606" cy="3571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366790" y="3124200"/>
            <a:ext cx="620855" cy="381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2030953872"/>
              </p:ext>
            </p:extLst>
          </p:nvPr>
        </p:nvGraphicFramePr>
        <p:xfrm>
          <a:off x="457200" y="4267200"/>
          <a:ext cx="8229601" cy="83820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1665515">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gridCol w="1175657">
                  <a:extLst>
                    <a:ext uri="{9D8B030D-6E8A-4147-A177-3AD203B41FA5}">
                      <a16:colId xmlns:a16="http://schemas.microsoft.com/office/drawing/2014/main" val="20003"/>
                    </a:ext>
                  </a:extLst>
                </a:gridCol>
                <a:gridCol w="1317171">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838201">
                  <a:extLst>
                    <a:ext uri="{9D8B030D-6E8A-4147-A177-3AD203B41FA5}">
                      <a16:colId xmlns:a16="http://schemas.microsoft.com/office/drawing/2014/main" val="20006"/>
                    </a:ext>
                  </a:extLst>
                </a:gridCol>
              </a:tblGrid>
              <a:tr h="838200">
                <a:tc>
                  <a:txBody>
                    <a:bodyPr/>
                    <a:lstStyle/>
                    <a:p>
                      <a:r>
                        <a:rPr lang="en-US" dirty="0"/>
                        <a:t>4</a:t>
                      </a:r>
                    </a:p>
                  </a:txBody>
                  <a:tcPr/>
                </a:tc>
                <a:tc>
                  <a:txBody>
                    <a:bodyPr/>
                    <a:lstStyle/>
                    <a:p>
                      <a:pPr algn="r"/>
                      <a:r>
                        <a:rPr lang="en-US" dirty="0"/>
                        <a:t>SEDEX              </a:t>
                      </a:r>
                    </a:p>
                  </a:txBody>
                  <a:tcPr/>
                </a:tc>
                <a:tc>
                  <a:txBody>
                    <a:bodyPr/>
                    <a:lstStyle/>
                    <a:p>
                      <a:pPr algn="ctr"/>
                      <a:r>
                        <a:rPr lang="en-US" dirty="0"/>
                        <a:t>INTERTEK</a:t>
                      </a:r>
                    </a:p>
                  </a:txBody>
                  <a:tcPr/>
                </a:tc>
                <a:tc>
                  <a:txBody>
                    <a:bodyPr/>
                    <a:lstStyle/>
                    <a:p>
                      <a:pPr algn="ctr"/>
                      <a:r>
                        <a:rPr lang="en-US" dirty="0"/>
                        <a:t>Pass</a:t>
                      </a:r>
                    </a:p>
                  </a:txBody>
                  <a:tcPr/>
                </a:tc>
                <a:tc>
                  <a:txBody>
                    <a:bodyPr/>
                    <a:lstStyle/>
                    <a:p>
                      <a:r>
                        <a:rPr lang="en-US" dirty="0"/>
                        <a:t>20/12/2016</a:t>
                      </a:r>
                    </a:p>
                  </a:txBody>
                  <a:tcPr/>
                </a:tc>
                <a:tc>
                  <a:txBody>
                    <a:bodyPr/>
                    <a:lstStyle/>
                    <a:p>
                      <a:r>
                        <a:rPr lang="en-US" dirty="0"/>
                        <a:t>20/12/2017</a:t>
                      </a:r>
                    </a:p>
                  </a:txBody>
                  <a:tcPr/>
                </a:tc>
                <a:tc>
                  <a:txBody>
                    <a:bodyPr/>
                    <a:lstStyle/>
                    <a:p>
                      <a:endParaRPr lang="en-US" dirty="0"/>
                    </a:p>
                  </a:txBody>
                  <a:tcPr/>
                </a:tc>
                <a:extLst>
                  <a:ext uri="{0D108BD9-81ED-4DB2-BD59-A6C34878D82A}">
                    <a16:rowId xmlns:a16="http://schemas.microsoft.com/office/drawing/2014/main" val="10000"/>
                  </a:ext>
                </a:extLst>
              </a:tr>
            </a:tbl>
          </a:graphicData>
        </a:graphic>
      </p:graphicFrame>
      <p:pic>
        <p:nvPicPr>
          <p:cNvPr id="10" name="Picture 9"/>
          <p:cNvPicPr/>
          <p:nvPr/>
        </p:nvPicPr>
        <p:blipFill rotWithShape="1">
          <a:blip r:embed="rId5" cstate="print">
            <a:extLst>
              <a:ext uri="{28A0092B-C50C-407E-A947-70E740481C1C}">
                <a14:useLocalDpi xmlns:a14="http://schemas.microsoft.com/office/drawing/2010/main" val="0"/>
              </a:ext>
            </a:extLst>
          </a:blip>
          <a:srcRect l="61211" t="61690" r="6220" b="15625"/>
          <a:stretch/>
        </p:blipFill>
        <p:spPr>
          <a:xfrm>
            <a:off x="1268507" y="4327301"/>
            <a:ext cx="719138" cy="604837"/>
          </a:xfrm>
          <a:prstGeom prst="rect">
            <a:avLst/>
          </a:prstGeom>
        </p:spPr>
      </p:pic>
    </p:spTree>
    <p:extLst>
      <p:ext uri="{BB962C8B-B14F-4D97-AF65-F5344CB8AC3E}">
        <p14:creationId xmlns:p14="http://schemas.microsoft.com/office/powerpoint/2010/main" val="3536900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90543806"/>
              </p:ext>
            </p:extLst>
          </p:nvPr>
        </p:nvGraphicFramePr>
        <p:xfrm>
          <a:off x="503241" y="2057400"/>
          <a:ext cx="8259761" cy="3429270"/>
        </p:xfrm>
        <a:graphic>
          <a:graphicData uri="http://schemas.openxmlformats.org/drawingml/2006/table">
            <a:tbl>
              <a:tblPr firstRow="1" bandRow="1">
                <a:tableStyleId>{5DA37D80-6434-44D0-A028-1B22A696006F}</a:tableStyleId>
              </a:tblPr>
              <a:tblGrid>
                <a:gridCol w="414988">
                  <a:extLst>
                    <a:ext uri="{9D8B030D-6E8A-4147-A177-3AD203B41FA5}">
                      <a16:colId xmlns:a16="http://schemas.microsoft.com/office/drawing/2014/main" val="3394753521"/>
                    </a:ext>
                  </a:extLst>
                </a:gridCol>
                <a:gridCol w="1076733">
                  <a:extLst>
                    <a:ext uri="{9D8B030D-6E8A-4147-A177-3AD203B41FA5}">
                      <a16:colId xmlns:a16="http://schemas.microsoft.com/office/drawing/2014/main" val="3955084996"/>
                    </a:ext>
                  </a:extLst>
                </a:gridCol>
                <a:gridCol w="846005">
                  <a:extLst>
                    <a:ext uri="{9D8B030D-6E8A-4147-A177-3AD203B41FA5}">
                      <a16:colId xmlns:a16="http://schemas.microsoft.com/office/drawing/2014/main" val="1119894514"/>
                    </a:ext>
                  </a:extLst>
                </a:gridCol>
                <a:gridCol w="1121433">
                  <a:extLst>
                    <a:ext uri="{9D8B030D-6E8A-4147-A177-3AD203B41FA5}">
                      <a16:colId xmlns:a16="http://schemas.microsoft.com/office/drawing/2014/main" val="1186679965"/>
                    </a:ext>
                  </a:extLst>
                </a:gridCol>
                <a:gridCol w="1032034">
                  <a:extLst>
                    <a:ext uri="{9D8B030D-6E8A-4147-A177-3AD203B41FA5}">
                      <a16:colId xmlns:a16="http://schemas.microsoft.com/office/drawing/2014/main" val="611099887"/>
                    </a:ext>
                  </a:extLst>
                </a:gridCol>
                <a:gridCol w="846005">
                  <a:extLst>
                    <a:ext uri="{9D8B030D-6E8A-4147-A177-3AD203B41FA5}">
                      <a16:colId xmlns:a16="http://schemas.microsoft.com/office/drawing/2014/main" val="20005"/>
                    </a:ext>
                  </a:extLst>
                </a:gridCol>
                <a:gridCol w="999824">
                  <a:extLst>
                    <a:ext uri="{9D8B030D-6E8A-4147-A177-3AD203B41FA5}">
                      <a16:colId xmlns:a16="http://schemas.microsoft.com/office/drawing/2014/main" val="20006"/>
                    </a:ext>
                  </a:extLst>
                </a:gridCol>
                <a:gridCol w="1084537">
                  <a:extLst>
                    <a:ext uri="{9D8B030D-6E8A-4147-A177-3AD203B41FA5}">
                      <a16:colId xmlns:a16="http://schemas.microsoft.com/office/drawing/2014/main" val="12640278"/>
                    </a:ext>
                  </a:extLst>
                </a:gridCol>
                <a:gridCol w="838202">
                  <a:extLst>
                    <a:ext uri="{9D8B030D-6E8A-4147-A177-3AD203B41FA5}">
                      <a16:colId xmlns:a16="http://schemas.microsoft.com/office/drawing/2014/main" val="1173742937"/>
                    </a:ext>
                  </a:extLst>
                </a:gridCol>
              </a:tblGrid>
              <a:tr h="762000">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SL No</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anchor="ctr"/>
                </a:tc>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Name of Buyer </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Audit Company</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kumimoji="0" lang="en-US" sz="1400" b="1" u="none" strike="noStrike" kern="1200" cap="none" spc="0" dirty="0">
                          <a:ln>
                            <a:noFill/>
                          </a:ln>
                          <a:solidFill>
                            <a:schemeClr val="tx1"/>
                          </a:solidFill>
                          <a:effectLst>
                            <a:glow rad="63500">
                              <a:schemeClr val="accent3">
                                <a:satMod val="175000"/>
                                <a:alpha val="40000"/>
                              </a:schemeClr>
                            </a:glow>
                          </a:effectLst>
                          <a:latin typeface="+mn-lt"/>
                          <a:ea typeface="+mn-ea"/>
                          <a:cs typeface="+mn-cs"/>
                        </a:rPr>
                        <a:t>Audit Category</a:t>
                      </a:r>
                    </a:p>
                  </a:txBody>
                  <a:tcPr marL="7573" marR="7573" marT="7573" marB="0" anchor="ctr"/>
                </a:tc>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Audit Status/Marks/Grading</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400" b="1" i="0" u="none" strike="noStrike" cap="none" spc="0" dirty="0">
                          <a:ln>
                            <a:noFill/>
                          </a:ln>
                          <a:solidFill>
                            <a:schemeClr val="tx1"/>
                          </a:solidFill>
                          <a:effectLst>
                            <a:glow rad="63500">
                              <a:schemeClr val="accent3">
                                <a:satMod val="175000"/>
                                <a:alpha val="40000"/>
                              </a:schemeClr>
                            </a:glow>
                          </a:effectLst>
                          <a:latin typeface="Calibri"/>
                        </a:rPr>
                        <a:t>Target</a:t>
                      </a:r>
                    </a:p>
                  </a:txBody>
                  <a:tcPr marL="7573" marR="7573" marT="7573" marB="0" anchor="ctr"/>
                </a:tc>
                <a:tc>
                  <a:txBody>
                    <a:bodyPr/>
                    <a:lstStyle/>
                    <a:p>
                      <a:pPr algn="ctr" fontAlgn="ctr"/>
                      <a:r>
                        <a:rPr lang="en-US" sz="1400" b="1" i="0" u="none" strike="noStrike" cap="none" spc="0" dirty="0">
                          <a:ln>
                            <a:noFill/>
                          </a:ln>
                          <a:solidFill>
                            <a:schemeClr val="tx1"/>
                          </a:solidFill>
                          <a:effectLst>
                            <a:glow rad="63500">
                              <a:schemeClr val="accent3">
                                <a:satMod val="175000"/>
                                <a:alpha val="40000"/>
                              </a:schemeClr>
                            </a:glow>
                          </a:effectLst>
                          <a:latin typeface="Calibri"/>
                        </a:rPr>
                        <a:t>Last</a:t>
                      </a:r>
                      <a:r>
                        <a:rPr lang="en-US" sz="1400" b="1" i="0" u="none" strike="noStrike" cap="none" spc="0" baseline="0" dirty="0">
                          <a:ln>
                            <a:noFill/>
                          </a:ln>
                          <a:solidFill>
                            <a:schemeClr val="tx1"/>
                          </a:solidFill>
                          <a:effectLst>
                            <a:glow rad="63500">
                              <a:schemeClr val="accent3">
                                <a:satMod val="175000"/>
                                <a:alpha val="40000"/>
                              </a:schemeClr>
                            </a:glow>
                          </a:effectLst>
                          <a:latin typeface="Calibri"/>
                        </a:rPr>
                        <a:t> Audit Date</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Next due Date</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400" b="1" u="none" strike="noStrike" cap="none" spc="0" dirty="0">
                          <a:ln>
                            <a:noFill/>
                          </a:ln>
                          <a:solidFill>
                            <a:schemeClr val="tx1"/>
                          </a:solidFill>
                          <a:effectLst>
                            <a:glow rad="63500">
                              <a:schemeClr val="accent3">
                                <a:satMod val="175000"/>
                                <a:alpha val="40000"/>
                              </a:schemeClr>
                            </a:glow>
                          </a:effectLst>
                        </a:rPr>
                        <a:t>Remarks</a:t>
                      </a:r>
                      <a:endParaRPr lang="en-US" sz="1400" b="1" i="0" u="none" strike="noStrike" cap="none" spc="0" dirty="0">
                        <a:ln>
                          <a:noFill/>
                        </a:ln>
                        <a:solidFill>
                          <a:schemeClr val="tx1"/>
                        </a:solidFill>
                        <a:effectLst>
                          <a:glow rad="63500">
                            <a:schemeClr val="accent3">
                              <a:satMod val="175000"/>
                              <a:alpha val="40000"/>
                            </a:schemeClr>
                          </a:glow>
                        </a:effectLst>
                        <a:latin typeface="Calibri"/>
                      </a:endParaRPr>
                    </a:p>
                  </a:txBody>
                  <a:tcPr marL="7573" marR="7573" marT="7573" marB="0" anchor="ctr"/>
                </a:tc>
                <a:extLst>
                  <a:ext uri="{0D108BD9-81ED-4DB2-BD59-A6C34878D82A}">
                    <a16:rowId xmlns:a16="http://schemas.microsoft.com/office/drawing/2014/main" val="921383542"/>
                  </a:ext>
                </a:extLst>
              </a:tr>
              <a:tr h="889090">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1</a:t>
                      </a:r>
                    </a:p>
                  </a:txBody>
                  <a:tcPr anchor="ctr"/>
                </a:tc>
                <a:tc>
                  <a:txBody>
                    <a:bodyPr/>
                    <a:lstStyle/>
                    <a:p>
                      <a:pPr algn="ctr" fontAlgn="ctr"/>
                      <a:r>
                        <a:rPr kumimoji="0" lang="en-US"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H&amp;M</a:t>
                      </a:r>
                    </a:p>
                  </a:txBody>
                  <a:tcPr marL="7573" marR="7573" marT="7573" marB="0" anchor="ctr"/>
                </a:tc>
                <a:tc>
                  <a:txBody>
                    <a:bodyPr/>
                    <a:lstStyle/>
                    <a:p>
                      <a:pPr algn="ctr"/>
                      <a:r>
                        <a:rPr kumimoji="0" lang="en-GB" sz="1600" b="0" u="none" strike="noStrike" kern="1200" cap="none" spc="0" dirty="0" err="1">
                          <a:ln>
                            <a:noFill/>
                          </a:ln>
                          <a:solidFill>
                            <a:schemeClr val="tx1"/>
                          </a:solidFill>
                          <a:effectLst>
                            <a:glow rad="63500">
                              <a:schemeClr val="accent3">
                                <a:satMod val="175000"/>
                                <a:alpha val="40000"/>
                              </a:schemeClr>
                            </a:glow>
                          </a:effectLst>
                          <a:latin typeface="+mn-lt"/>
                          <a:ea typeface="+mn-ea"/>
                          <a:cs typeface="+mn-cs"/>
                        </a:rPr>
                        <a:t>Higg</a:t>
                      </a: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tc>
                  <a:txBody>
                    <a:bodyPr/>
                    <a:lstStyle/>
                    <a:p>
                      <a:pPr algn="ctr" fontAlgn="ctr"/>
                      <a:r>
                        <a:rPr kumimoji="0" lang="en-US"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Social</a:t>
                      </a:r>
                    </a:p>
                  </a:txBody>
                  <a:tcPr marL="7573" marR="7573" marT="7573" marB="0"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47%</a:t>
                      </a:r>
                    </a:p>
                  </a:txBody>
                  <a:tcPr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53%</a:t>
                      </a:r>
                    </a:p>
                  </a:txBody>
                  <a:tcPr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26-Sept-17</a:t>
                      </a:r>
                    </a:p>
                  </a:txBody>
                  <a:tcPr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Sept-18</a:t>
                      </a:r>
                    </a:p>
                  </a:txBody>
                  <a:tcPr anchor="ctr"/>
                </a:tc>
                <a:tc>
                  <a:txBody>
                    <a:bodyPr/>
                    <a:lstStyle/>
                    <a:p>
                      <a:pPr algn="ct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extLst>
                  <a:ext uri="{0D108BD9-81ED-4DB2-BD59-A6C34878D82A}">
                    <a16:rowId xmlns:a16="http://schemas.microsoft.com/office/drawing/2014/main" val="1205741010"/>
                  </a:ext>
                </a:extLst>
              </a:tr>
              <a:tr h="889090">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2</a:t>
                      </a:r>
                    </a:p>
                  </a:txBody>
                  <a:tcPr anchor="ctr"/>
                </a:tc>
                <a:tc>
                  <a:txBody>
                    <a:bodyPr/>
                    <a:lstStyle/>
                    <a:p>
                      <a:pPr algn="ctr" fontAlgn="ctr"/>
                      <a:r>
                        <a:rPr kumimoji="0" lang="en-US"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H&amp;M</a:t>
                      </a:r>
                    </a:p>
                  </a:txBody>
                  <a:tcPr marL="7573" marR="7573" marT="7573" marB="0" anchor="ctr"/>
                </a:tc>
                <a:tc>
                  <a:txBody>
                    <a:bodyPr/>
                    <a:lstStyle/>
                    <a:p>
                      <a:pPr algn="ctr"/>
                      <a:r>
                        <a:rPr kumimoji="0" lang="en-GB" sz="1600" b="0" u="none" strike="noStrike" kern="1200" cap="none" spc="0" dirty="0" err="1">
                          <a:ln>
                            <a:noFill/>
                          </a:ln>
                          <a:solidFill>
                            <a:schemeClr val="tx1"/>
                          </a:solidFill>
                          <a:effectLst>
                            <a:glow rad="63500">
                              <a:schemeClr val="accent3">
                                <a:satMod val="175000"/>
                                <a:alpha val="40000"/>
                              </a:schemeClr>
                            </a:glow>
                          </a:effectLst>
                          <a:latin typeface="+mn-lt"/>
                          <a:ea typeface="+mn-ea"/>
                          <a:cs typeface="+mn-cs"/>
                        </a:rPr>
                        <a:t>Higg</a:t>
                      </a: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tc>
                  <a:txBody>
                    <a:bodyPr/>
                    <a:lstStyle/>
                    <a:p>
                      <a:pPr algn="ctr" fontAlgn="ctr"/>
                      <a:r>
                        <a:rPr kumimoji="0" lang="en-US"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Environment</a:t>
                      </a:r>
                    </a:p>
                  </a:txBody>
                  <a:tcPr marL="7573" marR="7573" marT="7573" marB="0"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38%</a:t>
                      </a:r>
                    </a:p>
                  </a:txBody>
                  <a:tcPr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28%</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26-July-18</a:t>
                      </a:r>
                    </a:p>
                    <a:p>
                      <a:pPr marL="0" marR="0" indent="0" algn="ctr" defTabSz="914400" rtl="0" eaLnBrk="1" fontAlgn="auto" latinLnBrk="0" hangingPunct="1">
                        <a:lnSpc>
                          <a:spcPct val="100000"/>
                        </a:lnSpc>
                        <a:spcBef>
                          <a:spcPts val="0"/>
                        </a:spcBef>
                        <a:spcAft>
                          <a:spcPts val="0"/>
                        </a:spcAft>
                        <a:buClrTx/>
                        <a:buSzTx/>
                        <a:buFontTx/>
                        <a:buNone/>
                        <a:tabLst/>
                        <a:defRPr/>
                      </a:pP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tc>
                  <a:txBody>
                    <a:bodyPr/>
                    <a:lstStyle/>
                    <a:p>
                      <a:pPr algn="ctr"/>
                      <a:r>
                        <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rPr>
                        <a:t>26 July-19</a:t>
                      </a:r>
                    </a:p>
                  </a:txBody>
                  <a:tcPr anchor="ctr"/>
                </a:tc>
                <a:tc>
                  <a:txBody>
                    <a:bodyPr/>
                    <a:lstStyle/>
                    <a:p>
                      <a:pPr algn="ct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extLst>
                  <a:ext uri="{0D108BD9-81ED-4DB2-BD59-A6C34878D82A}">
                    <a16:rowId xmlns:a16="http://schemas.microsoft.com/office/drawing/2014/main" val="1738721372"/>
                  </a:ext>
                </a:extLst>
              </a:tr>
              <a:tr h="889090">
                <a:tc>
                  <a:txBody>
                    <a:bodyPr/>
                    <a:lstStyle/>
                    <a:p>
                      <a:pPr algn="ctr" fontAlgn="ctr"/>
                      <a:r>
                        <a:rPr lang="en-US" sz="1600" b="0" i="0" u="none" strike="noStrike" dirty="0">
                          <a:solidFill>
                            <a:srgbClr val="000000"/>
                          </a:solidFill>
                          <a:effectLst>
                            <a:glow rad="63500">
                              <a:schemeClr val="accent3">
                                <a:satMod val="175000"/>
                                <a:alpha val="40000"/>
                              </a:schemeClr>
                            </a:glow>
                          </a:effectLst>
                          <a:latin typeface="Calibri"/>
                        </a:rPr>
                        <a:t>3</a:t>
                      </a:r>
                    </a:p>
                  </a:txBody>
                  <a:tcPr marL="7573" marR="7573" marT="7573" marB="0" anchor="ctr"/>
                </a:tc>
                <a:tc>
                  <a:txBody>
                    <a:bodyPr/>
                    <a:lstStyle/>
                    <a:p>
                      <a:pPr algn="ctr" fontAlgn="ctr"/>
                      <a:r>
                        <a:rPr lang="en-US" sz="1600" b="1" u="none" strike="noStrike" dirty="0">
                          <a:solidFill>
                            <a:srgbClr val="002060"/>
                          </a:solidFill>
                          <a:effectLst>
                            <a:glow rad="63500">
                              <a:schemeClr val="accent3">
                                <a:satMod val="175000"/>
                                <a:alpha val="40000"/>
                              </a:schemeClr>
                            </a:glow>
                          </a:effectLst>
                        </a:rPr>
                        <a:t>Decathlon</a:t>
                      </a:r>
                      <a:endParaRPr lang="en-US" sz="1600" b="1" i="0" u="none" strike="noStrike" dirty="0">
                        <a:solidFill>
                          <a:srgbClr val="002060"/>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u="none" strike="noStrike" dirty="0">
                          <a:effectLst>
                            <a:glow rad="63500">
                              <a:schemeClr val="accent3">
                                <a:satMod val="175000"/>
                                <a:alpha val="40000"/>
                              </a:schemeClr>
                            </a:glow>
                          </a:effectLst>
                        </a:rPr>
                        <a:t>Self</a:t>
                      </a:r>
                      <a:endParaRPr lang="en-US" sz="1600" b="0" i="0" u="none" strike="noStrike" dirty="0">
                        <a:solidFill>
                          <a:srgbClr val="000000"/>
                        </a:solidFill>
                        <a:effectLst>
                          <a:glow rad="63500">
                            <a:schemeClr val="accent3">
                              <a:satMod val="175000"/>
                              <a:alpha val="40000"/>
                            </a:schemeClr>
                          </a:glow>
                        </a:effectLst>
                        <a:latin typeface="+mn-lt"/>
                      </a:endParaRPr>
                    </a:p>
                  </a:txBody>
                  <a:tcPr marL="7573" marR="7573" marT="7573" marB="0" anchor="ctr"/>
                </a:tc>
                <a:tc>
                  <a:txBody>
                    <a:bodyPr/>
                    <a:lstStyle/>
                    <a:p>
                      <a:pPr algn="ctr" fontAlgn="ctr"/>
                      <a:r>
                        <a:rPr lang="en-US" sz="1600" b="0" i="0" u="none" strike="noStrike" dirty="0">
                          <a:solidFill>
                            <a:schemeClr val="tx1"/>
                          </a:solidFill>
                          <a:effectLst>
                            <a:glow rad="63500">
                              <a:schemeClr val="accent3">
                                <a:satMod val="175000"/>
                                <a:alpha val="40000"/>
                              </a:schemeClr>
                            </a:glow>
                          </a:effectLst>
                          <a:latin typeface="+mn-lt"/>
                        </a:rPr>
                        <a:t>HRP </a:t>
                      </a:r>
                      <a:endParaRPr lang="en-US" sz="1600" b="0" i="0" u="none" strike="noStrike" dirty="0">
                        <a:solidFill>
                          <a:srgbClr val="000000"/>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600" b="1" i="0" u="none" strike="noStrike" dirty="0">
                          <a:solidFill>
                            <a:schemeClr val="accent3">
                              <a:lumMod val="75000"/>
                            </a:schemeClr>
                          </a:solidFill>
                          <a:effectLst>
                            <a:glow rad="63500">
                              <a:schemeClr val="accent3">
                                <a:satMod val="175000"/>
                                <a:alpha val="40000"/>
                              </a:schemeClr>
                            </a:glow>
                          </a:effectLst>
                          <a:latin typeface="+mn-lt"/>
                        </a:rPr>
                        <a:t> C</a:t>
                      </a:r>
                      <a:endParaRPr lang="en-US" sz="1600" b="1" i="0" u="none" strike="noStrike" dirty="0">
                        <a:solidFill>
                          <a:schemeClr val="accent3">
                            <a:lumMod val="75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a:r>
                        <a:rPr lang="en-GB" sz="1600" b="1" dirty="0">
                          <a:solidFill>
                            <a:schemeClr val="accent3"/>
                          </a:solidFill>
                        </a:rPr>
                        <a:t>B</a:t>
                      </a:r>
                    </a:p>
                  </a:txBody>
                  <a:tcPr marL="7573" marR="7573" marT="757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glow rad="63500">
                              <a:schemeClr val="accent3">
                                <a:satMod val="175000"/>
                                <a:alpha val="40000"/>
                              </a:schemeClr>
                            </a:glow>
                          </a:effectLst>
                          <a:latin typeface="+mn-lt"/>
                        </a:rPr>
                        <a:t>13-May</a:t>
                      </a:r>
                    </a:p>
                    <a:p>
                      <a:pPr marL="0" marR="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glow rad="63500">
                              <a:schemeClr val="accent3">
                                <a:satMod val="175000"/>
                                <a:alpha val="40000"/>
                              </a:schemeClr>
                            </a:glow>
                          </a:effectLst>
                          <a:latin typeface="+mn-lt"/>
                        </a:rPr>
                        <a:t>- 2018</a:t>
                      </a:r>
                    </a:p>
                    <a:p>
                      <a:pPr algn="ctr" fontAlgn="ctr"/>
                      <a:endParaRPr lang="en-US" sz="1600" b="0" i="0" u="none" strike="noStrike" dirty="0">
                        <a:solidFill>
                          <a:srgbClr val="000000"/>
                        </a:solidFill>
                        <a:effectLst>
                          <a:glow rad="63500">
                            <a:schemeClr val="accent3">
                              <a:satMod val="175000"/>
                              <a:alpha val="40000"/>
                            </a:schemeClr>
                          </a:glow>
                        </a:effectLst>
                        <a:latin typeface="+mn-lt"/>
                      </a:endParaRPr>
                    </a:p>
                  </a:txBody>
                  <a:tcPr marL="7573" marR="7573" marT="7573"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glow rad="63500">
                              <a:schemeClr val="accent3">
                                <a:satMod val="175000"/>
                                <a:alpha val="40000"/>
                              </a:schemeClr>
                            </a:glow>
                          </a:effectLst>
                          <a:latin typeface="+mn-lt"/>
                        </a:rPr>
                        <a:t>13-Nov-18</a:t>
                      </a:r>
                    </a:p>
                  </a:txBody>
                  <a:tcPr marL="7573" marR="7573" marT="7573" marB="0" anchor="ctr"/>
                </a:tc>
                <a:tc>
                  <a:txBody>
                    <a:bodyPr/>
                    <a:lstStyle/>
                    <a:p>
                      <a:pPr algn="ctr"/>
                      <a:endParaRPr kumimoji="0" lang="en-GB" sz="1600" b="0" u="none" strike="noStrike" kern="1200" cap="none" spc="0" dirty="0">
                        <a:ln>
                          <a:noFill/>
                        </a:ln>
                        <a:solidFill>
                          <a:schemeClr val="tx1"/>
                        </a:solidFill>
                        <a:effectLst>
                          <a:glow rad="63500">
                            <a:schemeClr val="accent3">
                              <a:satMod val="175000"/>
                              <a:alpha val="40000"/>
                            </a:schemeClr>
                          </a:glow>
                        </a:effectLst>
                        <a:latin typeface="+mn-lt"/>
                        <a:ea typeface="+mn-ea"/>
                        <a:cs typeface="+mn-cs"/>
                      </a:endParaRPr>
                    </a:p>
                  </a:txBody>
                  <a:tcPr anchor="ctr"/>
                </a:tc>
                <a:extLst>
                  <a:ext uri="{0D108BD9-81ED-4DB2-BD59-A6C34878D82A}">
                    <a16:rowId xmlns:a16="http://schemas.microsoft.com/office/drawing/2014/main" val="1208086139"/>
                  </a:ext>
                </a:extLst>
              </a:tr>
            </a:tbl>
          </a:graphicData>
        </a:graphic>
      </p:graphicFrame>
      <p:sp>
        <p:nvSpPr>
          <p:cNvPr id="12" name="Rectangle 11"/>
          <p:cNvSpPr/>
          <p:nvPr/>
        </p:nvSpPr>
        <p:spPr>
          <a:xfrm>
            <a:off x="2021969" y="663714"/>
            <a:ext cx="5058500" cy="707886"/>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fontAlgn="b"/>
            <a:r>
              <a:rPr lang="en-US" sz="4000" b="1" u="sng" dirty="0">
                <a:ln w="22225">
                  <a:solidFill>
                    <a:schemeClr val="accent2"/>
                  </a:solidFill>
                  <a:prstDash val="solid"/>
                </a:ln>
                <a:solidFill>
                  <a:schemeClr val="accent2">
                    <a:lumMod val="40000"/>
                    <a:lumOff val="60000"/>
                  </a:schemeClr>
                </a:solidFill>
                <a:latin typeface="Calibri"/>
              </a:rPr>
              <a:t>Audit status for Brands</a:t>
            </a:r>
          </a:p>
        </p:txBody>
      </p:sp>
      <p:pic>
        <p:nvPicPr>
          <p:cNvPr id="13" name="Picture 2" descr="http://pebsteelalliance.com/pebsal/wp-content/uploads/2012/09/BITOPI-GROUP.jpg"/>
          <p:cNvPicPr>
            <a:picLocks noChangeAspect="1" noChangeArrowheads="1"/>
          </p:cNvPicPr>
          <p:nvPr/>
        </p:nvPicPr>
        <p:blipFill>
          <a:blip r:embed="rId2"/>
          <a:srcRect/>
          <a:stretch>
            <a:fillRect/>
          </a:stretch>
        </p:blipFill>
        <p:spPr bwMode="auto">
          <a:xfrm>
            <a:off x="526474" y="491837"/>
            <a:ext cx="1156024" cy="1032164"/>
          </a:xfrm>
          <a:prstGeom prst="rect">
            <a:avLst/>
          </a:prstGeom>
          <a:noFill/>
        </p:spPr>
      </p:pic>
    </p:spTree>
    <p:extLst>
      <p:ext uri="{BB962C8B-B14F-4D97-AF65-F5344CB8AC3E}">
        <p14:creationId xmlns:p14="http://schemas.microsoft.com/office/powerpoint/2010/main" val="387861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05593565"/>
              </p:ext>
            </p:extLst>
          </p:nvPr>
        </p:nvGraphicFramePr>
        <p:xfrm>
          <a:off x="510165" y="1905000"/>
          <a:ext cx="8183560" cy="3660712"/>
        </p:xfrm>
        <a:graphic>
          <a:graphicData uri="http://schemas.openxmlformats.org/drawingml/2006/table">
            <a:tbl>
              <a:tblPr firstRow="1" bandRow="1">
                <a:tableStyleId>{ED083AE6-46FA-4A59-8FB0-9F97EB10719F}</a:tableStyleId>
              </a:tblPr>
              <a:tblGrid>
                <a:gridCol w="1636712">
                  <a:extLst>
                    <a:ext uri="{9D8B030D-6E8A-4147-A177-3AD203B41FA5}">
                      <a16:colId xmlns:a16="http://schemas.microsoft.com/office/drawing/2014/main" val="3367481582"/>
                    </a:ext>
                  </a:extLst>
                </a:gridCol>
                <a:gridCol w="1636712">
                  <a:extLst>
                    <a:ext uri="{9D8B030D-6E8A-4147-A177-3AD203B41FA5}">
                      <a16:colId xmlns:a16="http://schemas.microsoft.com/office/drawing/2014/main" val="544547179"/>
                    </a:ext>
                  </a:extLst>
                </a:gridCol>
                <a:gridCol w="1636712">
                  <a:extLst>
                    <a:ext uri="{9D8B030D-6E8A-4147-A177-3AD203B41FA5}">
                      <a16:colId xmlns:a16="http://schemas.microsoft.com/office/drawing/2014/main" val="3871004110"/>
                    </a:ext>
                  </a:extLst>
                </a:gridCol>
                <a:gridCol w="1636712">
                  <a:extLst>
                    <a:ext uri="{9D8B030D-6E8A-4147-A177-3AD203B41FA5}">
                      <a16:colId xmlns:a16="http://schemas.microsoft.com/office/drawing/2014/main" val="3199410824"/>
                    </a:ext>
                  </a:extLst>
                </a:gridCol>
                <a:gridCol w="1636712">
                  <a:extLst>
                    <a:ext uri="{9D8B030D-6E8A-4147-A177-3AD203B41FA5}">
                      <a16:colId xmlns:a16="http://schemas.microsoft.com/office/drawing/2014/main" val="967744613"/>
                    </a:ext>
                  </a:extLst>
                </a:gridCol>
              </a:tblGrid>
              <a:tr h="895350">
                <a:tc>
                  <a:txBody>
                    <a:bodyPr/>
                    <a:lstStyle/>
                    <a:p>
                      <a:pPr algn="ctr" fontAlgn="ctr"/>
                      <a:r>
                        <a:rPr lang="en-US" sz="1800" u="none" strike="noStrike" dirty="0">
                          <a:effectLst>
                            <a:glow rad="63500">
                              <a:schemeClr val="accent3">
                                <a:satMod val="175000"/>
                                <a:alpha val="40000"/>
                              </a:schemeClr>
                            </a:glow>
                          </a:effectLst>
                        </a:rPr>
                        <a:t>Inspection Name</a:t>
                      </a:r>
                      <a:endParaRPr lang="en-US" sz="1800" b="1" i="0" u="none" strike="noStrike" dirty="0">
                        <a:solidFill>
                          <a:schemeClr val="bg2">
                            <a:lumMod val="10000"/>
                          </a:schemeClr>
                        </a:solidFill>
                        <a:effectLst>
                          <a:glow rad="63500">
                            <a:schemeClr val="accent3">
                              <a:satMod val="175000"/>
                              <a:alpha val="40000"/>
                            </a:schemeClr>
                          </a:glow>
                        </a:effectLst>
                        <a:latin typeface="+mn-lt"/>
                      </a:endParaRP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Audit Category</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b="1" i="0" u="none" strike="noStrike" dirty="0">
                          <a:solidFill>
                            <a:schemeClr val="bg2">
                              <a:lumMod val="10000"/>
                            </a:schemeClr>
                          </a:solidFill>
                          <a:effectLst>
                            <a:glow rad="63500">
                              <a:schemeClr val="accent3">
                                <a:satMod val="175000"/>
                                <a:alpha val="40000"/>
                              </a:schemeClr>
                            </a:glow>
                          </a:effectLst>
                          <a:latin typeface="Calibri"/>
                        </a:rPr>
                        <a:t>In Progress</a:t>
                      </a: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Last Audit Date</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Present Status</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extLst>
                  <a:ext uri="{0D108BD9-81ED-4DB2-BD59-A6C34878D82A}">
                    <a16:rowId xmlns:a16="http://schemas.microsoft.com/office/drawing/2014/main" val="231300107"/>
                  </a:ext>
                </a:extLst>
              </a:tr>
              <a:tr h="895350">
                <a:tc>
                  <a:txBody>
                    <a:bodyPr/>
                    <a:lstStyle/>
                    <a:p>
                      <a:pPr algn="ctr" fontAlgn="ctr"/>
                      <a:r>
                        <a:rPr lang="en-US" sz="1800" u="none" strike="noStrike" dirty="0">
                          <a:effectLst>
                            <a:glow rad="63500">
                              <a:schemeClr val="accent3">
                                <a:satMod val="175000"/>
                                <a:alpha val="40000"/>
                              </a:schemeClr>
                            </a:glow>
                          </a:effectLst>
                        </a:rPr>
                        <a:t>Fire</a:t>
                      </a:r>
                      <a:endParaRPr lang="en-US" sz="18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3nd</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 </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- 17</a:t>
                      </a: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Total issues Correct – 15</a:t>
                      </a:r>
                    </a:p>
                  </a:txBody>
                  <a:tcPr marL="7620" marR="7620" marT="7620" marB="0" anchor="ctr"/>
                </a:tc>
                <a:tc>
                  <a:txBody>
                    <a:bodyPr/>
                    <a:lstStyle/>
                    <a:p>
                      <a:pPr algn="ctr"/>
                      <a:r>
                        <a:rPr lang="en-GB" sz="1600" dirty="0"/>
                        <a:t>All</a:t>
                      </a:r>
                      <a:r>
                        <a:rPr lang="en-GB" sz="1600" baseline="0" dirty="0"/>
                        <a:t> Done.</a:t>
                      </a:r>
                      <a:endParaRPr lang="en-GB" sz="1600" dirty="0"/>
                    </a:p>
                  </a:txBody>
                  <a:tcPr anchor="ctr"/>
                </a:tc>
                <a:tc>
                  <a:txBody>
                    <a:bodyPr/>
                    <a:lstStyle/>
                    <a:p>
                      <a:r>
                        <a:rPr lang="en-GB" sz="1600" b="1" dirty="0"/>
                        <a:t>14</a:t>
                      </a:r>
                      <a:r>
                        <a:rPr lang="en-GB" sz="1600" b="1" baseline="30000" dirty="0"/>
                        <a:t>th</a:t>
                      </a:r>
                      <a:r>
                        <a:rPr lang="en-GB" sz="1600" b="1" baseline="0" dirty="0"/>
                        <a:t> Sep-</a:t>
                      </a:r>
                      <a:r>
                        <a:rPr lang="en-GB" sz="1600" b="1" dirty="0"/>
                        <a:t>2017</a:t>
                      </a:r>
                    </a:p>
                  </a:txBody>
                  <a:tcPr anchor="ctr"/>
                </a:tc>
                <a:tc>
                  <a:txBody>
                    <a:bodyPr/>
                    <a:lstStyle/>
                    <a:p>
                      <a:endParaRPr lang="en-GB" dirty="0"/>
                    </a:p>
                  </a:txBody>
                  <a:tcPr/>
                </a:tc>
                <a:extLst>
                  <a:ext uri="{0D108BD9-81ED-4DB2-BD59-A6C34878D82A}">
                    <a16:rowId xmlns:a16="http://schemas.microsoft.com/office/drawing/2014/main" val="1278267994"/>
                  </a:ext>
                </a:extLst>
              </a:tr>
              <a:tr h="895350">
                <a:tc>
                  <a:txBody>
                    <a:bodyPr/>
                    <a:lstStyle/>
                    <a:p>
                      <a:pPr algn="ctr" fontAlgn="ctr"/>
                      <a:r>
                        <a:rPr lang="en-US" sz="1800" u="none" strike="noStrike" dirty="0">
                          <a:effectLst>
                            <a:glow rad="63500">
                              <a:schemeClr val="accent3">
                                <a:satMod val="175000"/>
                                <a:alpha val="40000"/>
                              </a:schemeClr>
                            </a:glow>
                          </a:effectLst>
                        </a:rPr>
                        <a:t>Electrical</a:t>
                      </a:r>
                      <a:endParaRPr lang="en-US" sz="18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3ndt</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- 15</a:t>
                      </a: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Corrected issues  – 15</a:t>
                      </a:r>
                    </a:p>
                  </a:txBody>
                  <a:tcPr marL="7620" marR="7620" marT="7620" marB="0" anchor="ctr"/>
                </a:tc>
                <a:tc>
                  <a:txBody>
                    <a:bodyPr/>
                    <a:lstStyle/>
                    <a:p>
                      <a:pPr algn="ctr"/>
                      <a:r>
                        <a:rPr lang="en-GB" sz="1600" dirty="0"/>
                        <a:t>N/A</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baseline="0" dirty="0"/>
                        <a:t>14</a:t>
                      </a:r>
                      <a:r>
                        <a:rPr lang="en-GB" sz="1600" b="1" baseline="30000" dirty="0"/>
                        <a:t>th</a:t>
                      </a:r>
                      <a:r>
                        <a:rPr lang="en-GB" sz="1600" b="1" dirty="0"/>
                        <a:t> Sep- 2017</a:t>
                      </a:r>
                    </a:p>
                    <a:p>
                      <a:endParaRPr lang="en-GB" sz="1600" dirty="0"/>
                    </a:p>
                  </a:txBody>
                  <a:tcPr anchor="ctr"/>
                </a:tc>
                <a:tc>
                  <a:txBody>
                    <a:bodyPr/>
                    <a:lstStyle/>
                    <a:p>
                      <a:r>
                        <a:rPr lang="en-GB" dirty="0"/>
                        <a:t>100% Verified.</a:t>
                      </a:r>
                    </a:p>
                  </a:txBody>
                  <a:tcPr/>
                </a:tc>
                <a:extLst>
                  <a:ext uri="{0D108BD9-81ED-4DB2-BD59-A6C34878D82A}">
                    <a16:rowId xmlns:a16="http://schemas.microsoft.com/office/drawing/2014/main" val="1109128161"/>
                  </a:ext>
                </a:extLst>
              </a:tr>
              <a:tr h="895350">
                <a:tc>
                  <a:txBody>
                    <a:bodyPr/>
                    <a:lstStyle/>
                    <a:p>
                      <a:pPr algn="ctr" fontAlgn="ctr"/>
                      <a:r>
                        <a:rPr lang="en-US" sz="1800" u="none" strike="noStrike" dirty="0">
                          <a:effectLst>
                            <a:glow rad="63500">
                              <a:schemeClr val="accent3">
                                <a:satMod val="175000"/>
                                <a:alpha val="40000"/>
                              </a:schemeClr>
                            </a:glow>
                          </a:effectLst>
                        </a:rPr>
                        <a:t> Structural</a:t>
                      </a:r>
                      <a:endParaRPr lang="en-US" sz="18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1</a:t>
                      </a: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st</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- 05</a:t>
                      </a:r>
                      <a:endParaRPr lang="en-US" sz="1400" dirty="0">
                        <a:solidFill>
                          <a:schemeClr val="tx1"/>
                        </a:solidFill>
                        <a:effectLst>
                          <a:glow rad="63500">
                            <a:schemeClr val="accent3">
                              <a:satMod val="175000"/>
                              <a:alpha val="40000"/>
                            </a:schemeClr>
                          </a:glow>
                        </a:effectLst>
                        <a:latin typeface="Calibri"/>
                        <a:ea typeface="Times New Roman"/>
                        <a:cs typeface="Times New Roman"/>
                      </a:endParaRP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Correct issues – 01</a:t>
                      </a:r>
                    </a:p>
                  </a:txBody>
                  <a:tcPr marL="7620" marR="7620" marT="7620" marB="0" anchor="ctr"/>
                </a:tc>
                <a:tc>
                  <a:txBody>
                    <a:bodyPr/>
                    <a:lstStyle/>
                    <a:p>
                      <a:pPr algn="ctr"/>
                      <a:r>
                        <a:rPr lang="en-GB" sz="1600" dirty="0"/>
                        <a:t>DEA</a:t>
                      </a:r>
                      <a:r>
                        <a:rPr lang="en-GB" sz="1600" baseline="0" dirty="0"/>
                        <a:t> Approval Pending.</a:t>
                      </a:r>
                      <a:endParaRPr lang="en-GB" sz="16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a:t>05</a:t>
                      </a:r>
                      <a:r>
                        <a:rPr lang="en-GB" sz="1600" b="1" baseline="30000" dirty="0"/>
                        <a:t>th</a:t>
                      </a:r>
                      <a:r>
                        <a:rPr lang="en-GB" sz="1600" b="1" dirty="0"/>
                        <a:t> January 2017</a:t>
                      </a:r>
                    </a:p>
                    <a:p>
                      <a:endParaRPr lang="en-GB" sz="1600" dirty="0"/>
                    </a:p>
                  </a:txBody>
                  <a:tcPr anchor="ctr"/>
                </a:tc>
                <a:tc>
                  <a:txBody>
                    <a:bodyPr/>
                    <a:lstStyle/>
                    <a:p>
                      <a:endParaRPr lang="en-GB" dirty="0"/>
                    </a:p>
                  </a:txBody>
                  <a:tcPr/>
                </a:tc>
                <a:extLst>
                  <a:ext uri="{0D108BD9-81ED-4DB2-BD59-A6C34878D82A}">
                    <a16:rowId xmlns:a16="http://schemas.microsoft.com/office/drawing/2014/main" val="476740483"/>
                  </a:ext>
                </a:extLst>
              </a:tr>
            </a:tbl>
          </a:graphicData>
        </a:graphic>
      </p:graphicFrame>
      <p:pic>
        <p:nvPicPr>
          <p:cNvPr id="7" name="Picture 2" descr="C:\Users\cmpmng\Desktop\inde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514322"/>
            <a:ext cx="4200525" cy="781050"/>
          </a:xfrm>
          <a:prstGeom prst="roundRect">
            <a:avLst>
              <a:gd name="adj" fmla="val 8594"/>
            </a:avLst>
          </a:prstGeom>
          <a:solidFill>
            <a:srgbClr val="FFFFFF">
              <a:shade val="85000"/>
            </a:srgbClr>
          </a:solidFill>
          <a:ln>
            <a:noFill/>
          </a:ln>
          <a:effectLst>
            <a:glow rad="228600">
              <a:srgbClr val="F79646">
                <a:satMod val="175000"/>
                <a:alpha val="40000"/>
              </a:srgbClr>
            </a:glow>
            <a:reflection blurRad="12700" stA="38000" endPos="28000" dist="5000" dir="5400000" sy="-100000" algn="bl" rotWithShape="0"/>
          </a:effectLst>
          <a:extLst/>
        </p:spPr>
      </p:pic>
      <p:pic>
        <p:nvPicPr>
          <p:cNvPr id="8" name="Picture 2" descr="http://pebsteelalliance.com/pebsal/wp-content/uploads/2012/09/BITOPI-GROUP.jpg"/>
          <p:cNvPicPr>
            <a:picLocks noChangeAspect="1" noChangeArrowheads="1"/>
          </p:cNvPicPr>
          <p:nvPr/>
        </p:nvPicPr>
        <p:blipFill>
          <a:blip r:embed="rId4"/>
          <a:srcRect/>
          <a:stretch>
            <a:fillRect/>
          </a:stretch>
        </p:blipFill>
        <p:spPr bwMode="auto">
          <a:xfrm>
            <a:off x="526473" y="491837"/>
            <a:ext cx="1226127" cy="1094756"/>
          </a:xfrm>
          <a:prstGeom prst="rect">
            <a:avLst/>
          </a:prstGeom>
          <a:noFill/>
        </p:spPr>
      </p:pic>
    </p:spTree>
    <p:extLst>
      <p:ext uri="{BB962C8B-B14F-4D97-AF65-F5344CB8AC3E}">
        <p14:creationId xmlns:p14="http://schemas.microsoft.com/office/powerpoint/2010/main" val="214060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05678913"/>
              </p:ext>
            </p:extLst>
          </p:nvPr>
        </p:nvGraphicFramePr>
        <p:xfrm>
          <a:off x="501489" y="1677162"/>
          <a:ext cx="8183560" cy="5180838"/>
        </p:xfrm>
        <a:graphic>
          <a:graphicData uri="http://schemas.openxmlformats.org/drawingml/2006/table">
            <a:tbl>
              <a:tblPr firstRow="1" bandRow="1">
                <a:tableStyleId>{8799B23B-EC83-4686-B30A-512413B5E67A}</a:tableStyleId>
              </a:tblPr>
              <a:tblGrid>
                <a:gridCol w="1524000">
                  <a:extLst>
                    <a:ext uri="{9D8B030D-6E8A-4147-A177-3AD203B41FA5}">
                      <a16:colId xmlns:a16="http://schemas.microsoft.com/office/drawing/2014/main" val="3286402776"/>
                    </a:ext>
                  </a:extLst>
                </a:gridCol>
                <a:gridCol w="1828800">
                  <a:extLst>
                    <a:ext uri="{9D8B030D-6E8A-4147-A177-3AD203B41FA5}">
                      <a16:colId xmlns:a16="http://schemas.microsoft.com/office/drawing/2014/main" val="3431402652"/>
                    </a:ext>
                  </a:extLst>
                </a:gridCol>
                <a:gridCol w="1557336">
                  <a:extLst>
                    <a:ext uri="{9D8B030D-6E8A-4147-A177-3AD203B41FA5}">
                      <a16:colId xmlns:a16="http://schemas.microsoft.com/office/drawing/2014/main" val="3785449342"/>
                    </a:ext>
                  </a:extLst>
                </a:gridCol>
                <a:gridCol w="1636712">
                  <a:extLst>
                    <a:ext uri="{9D8B030D-6E8A-4147-A177-3AD203B41FA5}">
                      <a16:colId xmlns:a16="http://schemas.microsoft.com/office/drawing/2014/main" val="1255099868"/>
                    </a:ext>
                  </a:extLst>
                </a:gridCol>
                <a:gridCol w="1636712">
                  <a:extLst>
                    <a:ext uri="{9D8B030D-6E8A-4147-A177-3AD203B41FA5}">
                      <a16:colId xmlns:a16="http://schemas.microsoft.com/office/drawing/2014/main" val="645188625"/>
                    </a:ext>
                  </a:extLst>
                </a:gridCol>
              </a:tblGrid>
              <a:tr h="1047750">
                <a:tc>
                  <a:txBody>
                    <a:bodyPr/>
                    <a:lstStyle/>
                    <a:p>
                      <a:pPr algn="ctr" fontAlgn="ctr"/>
                      <a:r>
                        <a:rPr lang="en-US" sz="1800" u="none" strike="noStrike" dirty="0">
                          <a:effectLst>
                            <a:glow rad="63500">
                              <a:schemeClr val="accent3">
                                <a:satMod val="175000"/>
                                <a:alpha val="40000"/>
                              </a:schemeClr>
                            </a:glow>
                          </a:effectLst>
                        </a:rPr>
                        <a:t>Inspection Name</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Audit Category</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Present Status</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u="none" strike="noStrike" dirty="0">
                          <a:effectLst>
                            <a:glow rad="63500">
                              <a:schemeClr val="accent3">
                                <a:satMod val="175000"/>
                                <a:alpha val="40000"/>
                              </a:schemeClr>
                            </a:glow>
                          </a:effectLst>
                        </a:rPr>
                        <a:t>Last Audit Date</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algn="ctr" fontAlgn="ctr"/>
                      <a:r>
                        <a:rPr lang="en-US" sz="1800" b="1" i="0" u="none" strike="noStrike" dirty="0">
                          <a:solidFill>
                            <a:schemeClr val="tx1"/>
                          </a:solidFill>
                          <a:effectLst>
                            <a:glow rad="63500">
                              <a:schemeClr val="accent3">
                                <a:satMod val="175000"/>
                                <a:alpha val="40000"/>
                              </a:schemeClr>
                            </a:glow>
                          </a:effectLst>
                          <a:latin typeface="+mn-lt"/>
                        </a:rPr>
                        <a:t>Remarks</a:t>
                      </a:r>
                      <a:endParaRPr lang="en-US" sz="1800" b="1"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extLst>
                  <a:ext uri="{0D108BD9-81ED-4DB2-BD59-A6C34878D82A}">
                    <a16:rowId xmlns:a16="http://schemas.microsoft.com/office/drawing/2014/main" val="3428526926"/>
                  </a:ext>
                </a:extLst>
              </a:tr>
              <a:tr h="1047750">
                <a:tc>
                  <a:txBody>
                    <a:bodyPr/>
                    <a:lstStyle/>
                    <a:p>
                      <a:pPr algn="ctr" fontAlgn="ctr"/>
                      <a:r>
                        <a:rPr lang="en-US" sz="1600" u="none" strike="noStrike" dirty="0">
                          <a:effectLst>
                            <a:glow rad="63500">
                              <a:schemeClr val="accent3">
                                <a:satMod val="175000"/>
                                <a:alpha val="40000"/>
                              </a:schemeClr>
                            </a:glow>
                          </a:effectLst>
                        </a:rPr>
                        <a:t>Fire</a:t>
                      </a:r>
                      <a:endParaRPr lang="en-US" sz="16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1</a:t>
                      </a: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st</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 </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- 32</a:t>
                      </a: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Total issues Correct – 25</a:t>
                      </a:r>
                    </a:p>
                    <a:p>
                      <a:endParaRPr lang="en-GB"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All Complete.</a:t>
                      </a:r>
                    </a:p>
                  </a:txBody>
                  <a:tcPr anchor="ctr"/>
                </a:tc>
                <a:tc>
                  <a:txBody>
                    <a:bodyPr/>
                    <a:lstStyle/>
                    <a:p>
                      <a:pPr algn="ctr"/>
                      <a:r>
                        <a:rPr lang="en-GB" sz="1400" dirty="0"/>
                        <a:t>03-March-18</a:t>
                      </a:r>
                    </a:p>
                  </a:txBody>
                  <a:tcPr anchor="ctr"/>
                </a:tc>
                <a:tc>
                  <a:txBody>
                    <a:bodyPr/>
                    <a:lstStyle/>
                    <a:p>
                      <a:endParaRPr lang="en-GB" dirty="0"/>
                    </a:p>
                  </a:txBody>
                  <a:tcPr/>
                </a:tc>
                <a:extLst>
                  <a:ext uri="{0D108BD9-81ED-4DB2-BD59-A6C34878D82A}">
                    <a16:rowId xmlns:a16="http://schemas.microsoft.com/office/drawing/2014/main" val="3689895869"/>
                  </a:ext>
                </a:extLst>
              </a:tr>
              <a:tr h="1047750">
                <a:tc>
                  <a:txBody>
                    <a:bodyPr/>
                    <a:lstStyle/>
                    <a:p>
                      <a:pPr algn="ctr" fontAlgn="ctr"/>
                      <a:r>
                        <a:rPr lang="en-US" sz="1600" u="none" strike="noStrike" dirty="0">
                          <a:effectLst>
                            <a:glow rad="63500">
                              <a:schemeClr val="accent3">
                                <a:satMod val="175000"/>
                                <a:alpha val="40000"/>
                              </a:schemeClr>
                            </a:glow>
                          </a:effectLst>
                        </a:rPr>
                        <a:t>Electrical</a:t>
                      </a:r>
                      <a:endParaRPr lang="en-US" sz="16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1</a:t>
                      </a: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st</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 </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- 47</a:t>
                      </a: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Total issues Correct – 34</a:t>
                      </a:r>
                    </a:p>
                    <a:p>
                      <a:endParaRPr lang="en-GB"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All  Complete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03-March-18</a:t>
                      </a:r>
                    </a:p>
                    <a:p>
                      <a:pPr algn="ctr"/>
                      <a:endParaRPr lang="en-GB" sz="1400" dirty="0"/>
                    </a:p>
                  </a:txBody>
                  <a:tcPr anchor="ctr"/>
                </a:tc>
                <a:tc>
                  <a:txBody>
                    <a:bodyPr/>
                    <a:lstStyle/>
                    <a:p>
                      <a:endParaRPr lang="en-GB" dirty="0"/>
                    </a:p>
                  </a:txBody>
                  <a:tcPr/>
                </a:tc>
                <a:extLst>
                  <a:ext uri="{0D108BD9-81ED-4DB2-BD59-A6C34878D82A}">
                    <a16:rowId xmlns:a16="http://schemas.microsoft.com/office/drawing/2014/main" val="2738647912"/>
                  </a:ext>
                </a:extLst>
              </a:tr>
              <a:tr h="1073658">
                <a:tc>
                  <a:txBody>
                    <a:bodyPr/>
                    <a:lstStyle/>
                    <a:p>
                      <a:pPr algn="ctr" fontAlgn="ctr"/>
                      <a:r>
                        <a:rPr lang="en-US" sz="1600" u="none" strike="noStrike" dirty="0">
                          <a:effectLst>
                            <a:glow rad="63500">
                              <a:schemeClr val="accent3">
                                <a:satMod val="175000"/>
                                <a:alpha val="40000"/>
                              </a:schemeClr>
                            </a:glow>
                          </a:effectLst>
                        </a:rPr>
                        <a:t> Structural</a:t>
                      </a:r>
                      <a:endParaRPr lang="en-US" sz="1600" b="0" i="0" u="none" strike="noStrike" dirty="0">
                        <a:solidFill>
                          <a:schemeClr val="bg2">
                            <a:lumMod val="10000"/>
                          </a:schemeClr>
                        </a:solidFill>
                        <a:effectLst>
                          <a:glow rad="63500">
                            <a:schemeClr val="accent3">
                              <a:satMod val="175000"/>
                              <a:alpha val="40000"/>
                            </a:schemeClr>
                          </a:glow>
                        </a:effectLst>
                        <a:latin typeface="Calibri"/>
                      </a:endParaRPr>
                    </a:p>
                  </a:txBody>
                  <a:tcPr marL="7573" marR="7573" marT="7573" marB="0" anchor="ctr"/>
                </a:tc>
                <a:tc>
                  <a:txBody>
                    <a:bodyPr/>
                    <a:lstStyle/>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1</a:t>
                      </a:r>
                      <a:r>
                        <a:rPr lang="en-US" sz="1400" u="sng" baseline="30000" dirty="0">
                          <a:solidFill>
                            <a:schemeClr val="tx1"/>
                          </a:solidFill>
                          <a:effectLst>
                            <a:glow rad="63500">
                              <a:schemeClr val="accent3">
                                <a:satMod val="175000"/>
                                <a:alpha val="40000"/>
                              </a:schemeClr>
                            </a:glow>
                          </a:effectLst>
                          <a:latin typeface="Calibri"/>
                          <a:ea typeface="Times New Roman"/>
                          <a:cs typeface="Times New Roman"/>
                        </a:rPr>
                        <a:t>st</a:t>
                      </a:r>
                      <a:r>
                        <a:rPr lang="en-US" sz="1400" u="sng" dirty="0">
                          <a:solidFill>
                            <a:schemeClr val="tx1"/>
                          </a:solidFill>
                          <a:effectLst>
                            <a:glow rad="63500">
                              <a:schemeClr val="accent3">
                                <a:satMod val="175000"/>
                                <a:alpha val="40000"/>
                              </a:schemeClr>
                            </a:glow>
                          </a:effectLst>
                          <a:latin typeface="Calibri"/>
                          <a:ea typeface="Times New Roman"/>
                          <a:cs typeface="Times New Roman"/>
                        </a:rPr>
                        <a:t> follow up </a:t>
                      </a:r>
                    </a:p>
                    <a:p>
                      <a:pPr marL="0" marR="0" algn="ctr">
                        <a:lnSpc>
                          <a:spcPct val="115000"/>
                        </a:lnSpc>
                        <a:spcBef>
                          <a:spcPts val="0"/>
                        </a:spcBef>
                        <a:spcAft>
                          <a:spcPts val="0"/>
                        </a:spcAft>
                      </a:pPr>
                      <a:r>
                        <a:rPr lang="en-US" sz="1400" u="sng" dirty="0">
                          <a:solidFill>
                            <a:schemeClr val="tx1"/>
                          </a:solidFill>
                          <a:effectLst>
                            <a:glow rad="63500">
                              <a:schemeClr val="accent3">
                                <a:satMod val="175000"/>
                                <a:alpha val="40000"/>
                              </a:schemeClr>
                            </a:glow>
                          </a:effectLst>
                          <a:latin typeface="Calibri"/>
                          <a:ea typeface="Times New Roman"/>
                          <a:cs typeface="Times New Roman"/>
                        </a:rPr>
                        <a:t>Total issues - 12</a:t>
                      </a:r>
                    </a:p>
                    <a:p>
                      <a:pPr marL="0" marR="0" algn="ctr">
                        <a:lnSpc>
                          <a:spcPct val="115000"/>
                        </a:lnSpc>
                        <a:spcBef>
                          <a:spcPts val="0"/>
                        </a:spcBef>
                        <a:spcAft>
                          <a:spcPts val="0"/>
                        </a:spcAft>
                      </a:pPr>
                      <a:r>
                        <a:rPr lang="en-US" sz="1400" dirty="0">
                          <a:solidFill>
                            <a:schemeClr val="tx1"/>
                          </a:solidFill>
                          <a:effectLst>
                            <a:glow rad="63500">
                              <a:schemeClr val="accent3">
                                <a:satMod val="175000"/>
                                <a:alpha val="40000"/>
                              </a:schemeClr>
                            </a:glow>
                          </a:effectLst>
                          <a:latin typeface="Calibri"/>
                          <a:ea typeface="Times New Roman"/>
                          <a:cs typeface="Times New Roman"/>
                        </a:rPr>
                        <a:t>Total issues Correct – 07</a:t>
                      </a:r>
                    </a:p>
                    <a:p>
                      <a:endParaRPr lang="en-GB"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a:t>Retrofitting</a:t>
                      </a:r>
                      <a:r>
                        <a:rPr lang="en-GB" sz="2000" baseline="0" dirty="0"/>
                        <a:t> pending </a:t>
                      </a:r>
                      <a:endParaRPr lang="en-GB" sz="2000" dirty="0"/>
                    </a:p>
                  </a:txBody>
                  <a:tcPr anchor="ctr"/>
                </a:tc>
                <a:tc>
                  <a:txBody>
                    <a:bodyPr/>
                    <a:lstStyle/>
                    <a:p>
                      <a:pPr algn="ctr"/>
                      <a:r>
                        <a:rPr lang="en-GB" sz="1400" dirty="0"/>
                        <a:t>03-March-18</a:t>
                      </a:r>
                    </a:p>
                  </a:txBody>
                  <a:tcPr anchor="ctr"/>
                </a:tc>
                <a:tc>
                  <a:txBody>
                    <a:bodyPr/>
                    <a:lstStyle/>
                    <a:p>
                      <a:endParaRPr lang="en-GB" dirty="0"/>
                    </a:p>
                  </a:txBody>
                  <a:tcPr/>
                </a:tc>
                <a:extLst>
                  <a:ext uri="{0D108BD9-81ED-4DB2-BD59-A6C34878D82A}">
                    <a16:rowId xmlns:a16="http://schemas.microsoft.com/office/drawing/2014/main" val="2118300015"/>
                  </a:ext>
                </a:extLst>
              </a:tr>
            </a:tbl>
          </a:graphicData>
        </a:graphic>
      </p:graphicFrame>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457200"/>
            <a:ext cx="4114800" cy="1143000"/>
          </a:xfrm>
          <a:prstGeom prst="rect">
            <a:avLst/>
          </a:prstGeom>
          <a:effectLst>
            <a:glow rad="228600">
              <a:srgbClr val="F79646">
                <a:satMod val="175000"/>
                <a:alpha val="40000"/>
              </a:srgbClr>
            </a:glow>
          </a:effectLst>
        </p:spPr>
      </p:pic>
      <p:pic>
        <p:nvPicPr>
          <p:cNvPr id="6" name="Picture 2" descr="http://pebsteelalliance.com/pebsal/wp-content/uploads/2012/09/BITOPI-GROUP.jpg"/>
          <p:cNvPicPr>
            <a:picLocks noChangeAspect="1" noChangeArrowheads="1"/>
          </p:cNvPicPr>
          <p:nvPr/>
        </p:nvPicPr>
        <p:blipFill>
          <a:blip r:embed="rId4"/>
          <a:srcRect/>
          <a:stretch>
            <a:fillRect/>
          </a:stretch>
        </p:blipFill>
        <p:spPr bwMode="auto">
          <a:xfrm>
            <a:off x="526473" y="491837"/>
            <a:ext cx="1149927" cy="1026720"/>
          </a:xfrm>
          <a:prstGeom prst="rect">
            <a:avLst/>
          </a:prstGeom>
          <a:noFill/>
        </p:spPr>
      </p:pic>
    </p:spTree>
    <p:extLst>
      <p:ext uri="{BB962C8B-B14F-4D97-AF65-F5344CB8AC3E}">
        <p14:creationId xmlns:p14="http://schemas.microsoft.com/office/powerpoint/2010/main" val="50317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WORKER SURVEY REPORT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8108361"/>
              </p:ext>
            </p:extLst>
          </p:nvPr>
        </p:nvGraphicFramePr>
        <p:xfrm>
          <a:off x="457200" y="1295400"/>
          <a:ext cx="8229607" cy="539496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1219201">
                  <a:extLst>
                    <a:ext uri="{9D8B030D-6E8A-4147-A177-3AD203B41FA5}">
                      <a16:colId xmlns:a16="http://schemas.microsoft.com/office/drawing/2014/main" val="20002"/>
                    </a:ext>
                  </a:extLst>
                </a:gridCol>
                <a:gridCol w="1295399">
                  <a:extLst>
                    <a:ext uri="{9D8B030D-6E8A-4147-A177-3AD203B41FA5}">
                      <a16:colId xmlns:a16="http://schemas.microsoft.com/office/drawing/2014/main" val="20003"/>
                    </a:ext>
                  </a:extLst>
                </a:gridCol>
                <a:gridCol w="838203">
                  <a:extLst>
                    <a:ext uri="{9D8B030D-6E8A-4147-A177-3AD203B41FA5}">
                      <a16:colId xmlns:a16="http://schemas.microsoft.com/office/drawing/2014/main" val="20004"/>
                    </a:ext>
                  </a:extLst>
                </a:gridCol>
                <a:gridCol w="990604">
                  <a:extLst>
                    <a:ext uri="{9D8B030D-6E8A-4147-A177-3AD203B41FA5}">
                      <a16:colId xmlns:a16="http://schemas.microsoft.com/office/drawing/2014/main" val="20005"/>
                    </a:ext>
                  </a:extLst>
                </a:gridCol>
              </a:tblGrid>
              <a:tr h="675640">
                <a:tc>
                  <a:txBody>
                    <a:bodyPr/>
                    <a:lstStyle/>
                    <a:p>
                      <a:r>
                        <a:rPr lang="en-US" dirty="0"/>
                        <a:t>SL NO</a:t>
                      </a:r>
                    </a:p>
                  </a:txBody>
                  <a:tcPr/>
                </a:tc>
                <a:tc>
                  <a:txBody>
                    <a:bodyPr/>
                    <a:lstStyle/>
                    <a:p>
                      <a:r>
                        <a:rPr lang="en-US" dirty="0"/>
                        <a:t>AREA</a:t>
                      </a:r>
                    </a:p>
                  </a:txBody>
                  <a:tcPr/>
                </a:tc>
                <a:tc>
                  <a:txBody>
                    <a:bodyPr/>
                    <a:lstStyle/>
                    <a:p>
                      <a:r>
                        <a:rPr lang="en-US" dirty="0"/>
                        <a:t>LAST</a:t>
                      </a:r>
                      <a:r>
                        <a:rPr lang="en-US" baseline="0" dirty="0"/>
                        <a:t> YEAR-16</a:t>
                      </a:r>
                      <a:endParaRPr lang="en-US" dirty="0"/>
                    </a:p>
                  </a:txBody>
                  <a:tcPr/>
                </a:tc>
                <a:tc>
                  <a:txBody>
                    <a:bodyPr/>
                    <a:lstStyle/>
                    <a:p>
                      <a:r>
                        <a:rPr lang="en-US" dirty="0"/>
                        <a:t>PRESENT YEAR -17.</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a:t>1</a:t>
                      </a:r>
                    </a:p>
                  </a:txBody>
                  <a:tcPr/>
                </a:tc>
                <a:tc>
                  <a:txBody>
                    <a:bodyPr/>
                    <a:lstStyle/>
                    <a:p>
                      <a:r>
                        <a:rPr lang="en-US" dirty="0"/>
                        <a:t>PAYMENT OF WAGES</a:t>
                      </a:r>
                    </a:p>
                  </a:txBody>
                  <a:tcPr/>
                </a:tc>
                <a:tc>
                  <a:txBody>
                    <a:bodyPr/>
                    <a:lstStyle/>
                    <a:p>
                      <a:r>
                        <a:rPr lang="en-US" dirty="0"/>
                        <a:t>100%</a:t>
                      </a:r>
                    </a:p>
                  </a:txBody>
                  <a:tcPr/>
                </a:tc>
                <a:tc>
                  <a:txBody>
                    <a:bodyPr/>
                    <a:lstStyle/>
                    <a:p>
                      <a:r>
                        <a:rPr lang="en-US" dirty="0"/>
                        <a:t>100%</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2</a:t>
                      </a:r>
                    </a:p>
                  </a:txBody>
                  <a:tcPr/>
                </a:tc>
                <a:tc>
                  <a:txBody>
                    <a:bodyPr/>
                    <a:lstStyle/>
                    <a:p>
                      <a:r>
                        <a:rPr lang="en-US" dirty="0"/>
                        <a:t>LIVING WAGES</a:t>
                      </a:r>
                    </a:p>
                  </a:txBody>
                  <a:tcPr/>
                </a:tc>
                <a:tc>
                  <a:txBody>
                    <a:bodyPr/>
                    <a:lstStyle/>
                    <a:p>
                      <a:r>
                        <a:rPr lang="en-US" dirty="0"/>
                        <a:t>42%</a:t>
                      </a:r>
                    </a:p>
                  </a:txBody>
                  <a:tcPr/>
                </a:tc>
                <a:tc>
                  <a:txBody>
                    <a:bodyPr/>
                    <a:lstStyle/>
                    <a:p>
                      <a:r>
                        <a:rPr lang="en-US" dirty="0"/>
                        <a:t>58%</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3</a:t>
                      </a:r>
                    </a:p>
                  </a:txBody>
                  <a:tcPr/>
                </a:tc>
                <a:tc>
                  <a:txBody>
                    <a:bodyPr/>
                    <a:lstStyle/>
                    <a:p>
                      <a:r>
                        <a:rPr lang="en-US" dirty="0"/>
                        <a:t>MINIMU WAGES</a:t>
                      </a:r>
                    </a:p>
                  </a:txBody>
                  <a:tcPr/>
                </a:tc>
                <a:tc>
                  <a:txBody>
                    <a:bodyPr/>
                    <a:lstStyle/>
                    <a:p>
                      <a:r>
                        <a:rPr lang="en-US" dirty="0"/>
                        <a:t>33.3%</a:t>
                      </a:r>
                    </a:p>
                  </a:txBody>
                  <a:tcPr/>
                </a:tc>
                <a:tc>
                  <a:txBody>
                    <a:bodyPr/>
                    <a:lstStyle/>
                    <a:p>
                      <a:r>
                        <a:rPr lang="en-US" dirty="0"/>
                        <a:t>52.3%</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4</a:t>
                      </a:r>
                    </a:p>
                  </a:txBody>
                  <a:tcPr/>
                </a:tc>
                <a:tc>
                  <a:txBody>
                    <a:bodyPr/>
                    <a:lstStyle/>
                    <a:p>
                      <a:r>
                        <a:rPr lang="en-US" dirty="0"/>
                        <a:t>PREVAILLING WAGES</a:t>
                      </a:r>
                    </a:p>
                  </a:txBody>
                  <a:tcPr/>
                </a:tc>
                <a:tc>
                  <a:txBody>
                    <a:bodyPr/>
                    <a:lstStyle/>
                    <a:p>
                      <a:r>
                        <a:rPr lang="en-US" dirty="0"/>
                        <a:t>20%</a:t>
                      </a:r>
                    </a:p>
                  </a:txBody>
                  <a:tcPr/>
                </a:tc>
                <a:tc>
                  <a:txBody>
                    <a:bodyPr/>
                    <a:lstStyle/>
                    <a:p>
                      <a:r>
                        <a:rPr lang="en-US" dirty="0"/>
                        <a:t>1.1%</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r>
                        <a:rPr lang="en-US" dirty="0"/>
                        <a:t>5</a:t>
                      </a:r>
                    </a:p>
                  </a:txBody>
                  <a:tcPr/>
                </a:tc>
                <a:tc>
                  <a:txBody>
                    <a:bodyPr/>
                    <a:lstStyle/>
                    <a:p>
                      <a:r>
                        <a:rPr lang="en-US" dirty="0"/>
                        <a:t>PAYMENT OF W/H</a:t>
                      </a:r>
                    </a:p>
                  </a:txBody>
                  <a:tcPr/>
                </a:tc>
                <a:tc>
                  <a:txBody>
                    <a:bodyPr/>
                    <a:lstStyle/>
                    <a:p>
                      <a:r>
                        <a:rPr lang="en-US" dirty="0"/>
                        <a:t>83.3%</a:t>
                      </a:r>
                    </a:p>
                  </a:txBody>
                  <a:tcPr/>
                </a:tc>
                <a:tc>
                  <a:txBody>
                    <a:bodyPr/>
                    <a:lstStyle/>
                    <a:p>
                      <a:r>
                        <a:rPr lang="en-US" dirty="0"/>
                        <a:t>96.7%</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5"/>
                  </a:ext>
                </a:extLst>
              </a:tr>
              <a:tr h="370840">
                <a:tc>
                  <a:txBody>
                    <a:bodyPr/>
                    <a:lstStyle/>
                    <a:p>
                      <a:r>
                        <a:rPr lang="en-US" dirty="0"/>
                        <a:t>6</a:t>
                      </a:r>
                    </a:p>
                  </a:txBody>
                  <a:tcPr/>
                </a:tc>
                <a:tc>
                  <a:txBody>
                    <a:bodyPr/>
                    <a:lstStyle/>
                    <a:p>
                      <a:r>
                        <a:rPr lang="en-US" dirty="0"/>
                        <a:t>WAGES DISCRIMINATION</a:t>
                      </a:r>
                    </a:p>
                  </a:txBody>
                  <a:tcPr/>
                </a:tc>
                <a:tc>
                  <a:txBody>
                    <a:bodyPr/>
                    <a:lstStyle/>
                    <a:p>
                      <a:r>
                        <a:rPr lang="en-US" dirty="0"/>
                        <a:t>54.4%</a:t>
                      </a:r>
                    </a:p>
                  </a:txBody>
                  <a:tcPr/>
                </a:tc>
                <a:tc>
                  <a:txBody>
                    <a:bodyPr/>
                    <a:lstStyle/>
                    <a:p>
                      <a:r>
                        <a:rPr lang="en-US" dirty="0"/>
                        <a:t>22%</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6"/>
                  </a:ext>
                </a:extLst>
              </a:tr>
              <a:tr h="370840">
                <a:tc>
                  <a:txBody>
                    <a:bodyPr/>
                    <a:lstStyle/>
                    <a:p>
                      <a:r>
                        <a:rPr lang="en-US" dirty="0"/>
                        <a:t>7</a:t>
                      </a:r>
                    </a:p>
                  </a:txBody>
                  <a:tcPr/>
                </a:tc>
                <a:tc>
                  <a:txBody>
                    <a:bodyPr/>
                    <a:lstStyle/>
                    <a:p>
                      <a:r>
                        <a:rPr lang="en-US" dirty="0"/>
                        <a:t>PAY SYSTEM</a:t>
                      </a:r>
                    </a:p>
                  </a:txBody>
                  <a:tcPr/>
                </a:tc>
                <a:tc>
                  <a:txBody>
                    <a:bodyPr/>
                    <a:lstStyle/>
                    <a:p>
                      <a:r>
                        <a:rPr lang="en-US" dirty="0"/>
                        <a:t>66.7%</a:t>
                      </a:r>
                    </a:p>
                  </a:txBody>
                  <a:tcPr/>
                </a:tc>
                <a:tc>
                  <a:txBody>
                    <a:bodyPr/>
                    <a:lstStyle/>
                    <a:p>
                      <a:r>
                        <a:rPr lang="en-US" dirty="0"/>
                        <a:t>90.1%</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7"/>
                  </a:ext>
                </a:extLst>
              </a:tr>
              <a:tr h="370840">
                <a:tc>
                  <a:txBody>
                    <a:bodyPr/>
                    <a:lstStyle/>
                    <a:p>
                      <a:r>
                        <a:rPr lang="en-US" dirty="0"/>
                        <a:t>8</a:t>
                      </a:r>
                    </a:p>
                  </a:txBody>
                  <a:tcPr/>
                </a:tc>
                <a:tc>
                  <a:txBody>
                    <a:bodyPr/>
                    <a:lstStyle/>
                    <a:p>
                      <a:r>
                        <a:rPr lang="en-US" dirty="0"/>
                        <a:t>COMMUNICATION &amp; SOCIAL</a:t>
                      </a:r>
                    </a:p>
                  </a:txBody>
                  <a:tcPr/>
                </a:tc>
                <a:tc>
                  <a:txBody>
                    <a:bodyPr/>
                    <a:lstStyle/>
                    <a:p>
                      <a:r>
                        <a:rPr lang="en-US" dirty="0"/>
                        <a:t>23.1%</a:t>
                      </a:r>
                    </a:p>
                  </a:txBody>
                  <a:tcPr/>
                </a:tc>
                <a:tc>
                  <a:txBody>
                    <a:bodyPr/>
                    <a:lstStyle/>
                    <a:p>
                      <a:r>
                        <a:rPr lang="en-US" dirty="0"/>
                        <a:t>76.9%</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8"/>
                  </a:ext>
                </a:extLst>
              </a:tr>
              <a:tr h="370840">
                <a:tc>
                  <a:txBody>
                    <a:bodyPr/>
                    <a:lstStyle/>
                    <a:p>
                      <a:r>
                        <a:rPr lang="en-US" dirty="0"/>
                        <a:t>9</a:t>
                      </a:r>
                    </a:p>
                  </a:txBody>
                  <a:tcPr/>
                </a:tc>
                <a:tc>
                  <a:txBody>
                    <a:bodyPr/>
                    <a:lstStyle/>
                    <a:p>
                      <a:r>
                        <a:rPr lang="en-US" dirty="0"/>
                        <a:t>REAL WAGES</a:t>
                      </a:r>
                    </a:p>
                  </a:txBody>
                  <a:tcPr/>
                </a:tc>
                <a:tc>
                  <a:txBody>
                    <a:bodyPr/>
                    <a:lstStyle/>
                    <a:p>
                      <a:r>
                        <a:rPr lang="en-US" dirty="0"/>
                        <a:t>100%</a:t>
                      </a:r>
                    </a:p>
                  </a:txBody>
                  <a:tcPr/>
                </a:tc>
                <a:tc>
                  <a:txBody>
                    <a:bodyPr/>
                    <a:lstStyle/>
                    <a:p>
                      <a:r>
                        <a:rPr lang="en-US" dirty="0"/>
                        <a:t>97%</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9"/>
                  </a:ext>
                </a:extLst>
              </a:tr>
              <a:tr h="370840">
                <a:tc>
                  <a:txBody>
                    <a:bodyPr/>
                    <a:lstStyle/>
                    <a:p>
                      <a:r>
                        <a:rPr lang="en-US" dirty="0"/>
                        <a:t>10</a:t>
                      </a:r>
                    </a:p>
                  </a:txBody>
                  <a:tcPr/>
                </a:tc>
                <a:tc>
                  <a:txBody>
                    <a:bodyPr/>
                    <a:lstStyle/>
                    <a:p>
                      <a:r>
                        <a:rPr lang="en-US" dirty="0"/>
                        <a:t>WAGES SHARE</a:t>
                      </a:r>
                    </a:p>
                  </a:txBody>
                  <a:tcPr/>
                </a:tc>
                <a:tc>
                  <a:txBody>
                    <a:bodyPr/>
                    <a:lstStyle/>
                    <a:p>
                      <a:r>
                        <a:rPr lang="en-US" dirty="0"/>
                        <a:t>80%</a:t>
                      </a:r>
                    </a:p>
                  </a:txBody>
                  <a:tcPr/>
                </a:tc>
                <a:tc>
                  <a:txBody>
                    <a:bodyPr/>
                    <a:lstStyle/>
                    <a:p>
                      <a:r>
                        <a:rPr lang="en-US" dirty="0"/>
                        <a:t>98.9%</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10"/>
                  </a:ext>
                </a:extLst>
              </a:tr>
              <a:tr h="370840">
                <a:tc>
                  <a:txBody>
                    <a:bodyPr/>
                    <a:lstStyle/>
                    <a:p>
                      <a:r>
                        <a:rPr lang="en-US" dirty="0"/>
                        <a:t>11</a:t>
                      </a:r>
                    </a:p>
                  </a:txBody>
                  <a:tcPr/>
                </a:tc>
                <a:tc>
                  <a:txBody>
                    <a:bodyPr/>
                    <a:lstStyle/>
                    <a:p>
                      <a:r>
                        <a:rPr lang="en-US" dirty="0"/>
                        <a:t>WAGES COST</a:t>
                      </a:r>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11"/>
                  </a:ext>
                </a:extLst>
              </a:tr>
              <a:tr h="370840">
                <a:tc>
                  <a:txBody>
                    <a:bodyPr/>
                    <a:lstStyle/>
                    <a:p>
                      <a:r>
                        <a:rPr lang="en-US" dirty="0"/>
                        <a:t>12</a:t>
                      </a:r>
                    </a:p>
                  </a:txBody>
                  <a:tcPr/>
                </a:tc>
                <a:tc>
                  <a:txBody>
                    <a:bodyPr/>
                    <a:lstStyle/>
                    <a:p>
                      <a:r>
                        <a:rPr lang="en-US" dirty="0"/>
                        <a:t>WAGES &amp; HUMAN</a:t>
                      </a:r>
                      <a:r>
                        <a:rPr lang="en-US" baseline="0" dirty="0"/>
                        <a:t> CAPITAL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31.3%</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68.1%</a:t>
                      </a:r>
                    </a:p>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028583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p:cNvSpPr/>
          <p:nvPr/>
        </p:nvSpPr>
        <p:spPr>
          <a:xfrm>
            <a:off x="6990472" y="510969"/>
            <a:ext cx="1794729" cy="646331"/>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75929" y="76200"/>
            <a:ext cx="1405671" cy="1405671"/>
          </a:xfrm>
        </p:spPr>
      </p:pic>
      <p:sp>
        <p:nvSpPr>
          <p:cNvPr id="6" name="TextBox 5"/>
          <p:cNvSpPr txBox="1"/>
          <p:nvPr/>
        </p:nvSpPr>
        <p:spPr>
          <a:xfrm>
            <a:off x="228600" y="1558071"/>
            <a:ext cx="8610600" cy="4693593"/>
          </a:xfrm>
          <a:prstGeom prst="rect">
            <a:avLst/>
          </a:prstGeom>
          <a:solidFill>
            <a:srgbClr val="2CF436"/>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GB" sz="1550" b="1" dirty="0">
                <a:solidFill>
                  <a:schemeClr val="accent2">
                    <a:lumMod val="75000"/>
                  </a:schemeClr>
                </a:solidFill>
                <a:highlight>
                  <a:srgbClr val="00FF00"/>
                </a:highlight>
              </a:rPr>
              <a:t># Factory plans to make 1 storey vertical extension above the existing 5 storey factory building. Their building is owned by BEPZA and they have communicated with BEPZA regarding that. So please give us update on it and provide the DEA copy for our understanding.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Overall BSCI result “c"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Fire protection system work was not in function due to installation of pump which will be completed by 1 week. Once completed, please provide the supporting evidence. </a:t>
            </a:r>
            <a:br>
              <a:rPr lang="en-GB" sz="1550" b="1" dirty="0">
                <a:solidFill>
                  <a:schemeClr val="accent2">
                    <a:lumMod val="75000"/>
                  </a:schemeClr>
                </a:solidFill>
                <a:highlight>
                  <a:srgbClr val="00FF00"/>
                </a:highlight>
              </a:rPr>
            </a:br>
            <a:r>
              <a:rPr lang="en-GB" sz="1550" b="1" dirty="0">
                <a:solidFill>
                  <a:schemeClr val="accent2">
                    <a:lumMod val="75000"/>
                  </a:schemeClr>
                </a:solidFill>
              </a:rPr>
              <a:t># Increase the first aid facilities in the production floors. </a:t>
            </a:r>
            <a:br>
              <a:rPr lang="en-GB" sz="1550" dirty="0">
                <a:solidFill>
                  <a:schemeClr val="accent2">
                    <a:lumMod val="75000"/>
                  </a:schemeClr>
                </a:solidFill>
              </a:rPr>
            </a:br>
            <a:r>
              <a:rPr lang="en-GB" sz="1550" b="1" dirty="0">
                <a:solidFill>
                  <a:schemeClr val="accent2">
                    <a:lumMod val="75000"/>
                  </a:schemeClr>
                </a:solidFill>
                <a:highlight>
                  <a:srgbClr val="00FF00"/>
                </a:highlight>
              </a:rPr>
              <a:t># First aiders training were not regularly conducted.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Some of the records found not updated like personal files, sign in different benefits, update maternity registers, etc.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Separation of ramp area is required.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Provident fund approved papers and policy.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Supporting of contribution to BEPZA welfare fund.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Provide at least 350 lux illumination for label cutting section.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Survey on current grievance system need to done.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Increase the awareness on PPE use for all relevant sections. </a:t>
            </a:r>
            <a:br>
              <a:rPr lang="en-GB" sz="1550" b="1" dirty="0">
                <a:solidFill>
                  <a:schemeClr val="accent2">
                    <a:lumMod val="75000"/>
                  </a:schemeClr>
                </a:solidFill>
                <a:highlight>
                  <a:srgbClr val="00FF00"/>
                </a:highlight>
              </a:rPr>
            </a:br>
            <a:r>
              <a:rPr lang="en-GB" sz="1550" b="1" dirty="0">
                <a:solidFill>
                  <a:schemeClr val="accent2">
                    <a:lumMod val="75000"/>
                  </a:schemeClr>
                </a:solidFill>
                <a:highlight>
                  <a:srgbClr val="00FF00"/>
                </a:highlight>
              </a:rPr>
              <a:t># Workers personal lockers were found opened. Increase the awareness and ensure all their personal belongings are safe &amp; secure. </a:t>
            </a:r>
            <a:br>
              <a:rPr lang="en-GB" sz="1550" b="1" dirty="0">
                <a:solidFill>
                  <a:schemeClr val="accent2">
                    <a:lumMod val="75000"/>
                  </a:schemeClr>
                </a:solidFill>
                <a:highlight>
                  <a:srgbClr val="00FF00"/>
                </a:highlight>
              </a:rPr>
            </a:br>
            <a:endParaRPr lang="en-GB" sz="1550" b="1" dirty="0">
              <a:solidFill>
                <a:schemeClr val="accent2">
                  <a:lumMod val="75000"/>
                </a:schemeClr>
              </a:solidFill>
              <a:highlight>
                <a:srgbClr val="00FF00"/>
              </a:highlight>
            </a:endParaRPr>
          </a:p>
        </p:txBody>
      </p:sp>
      <p:sp>
        <p:nvSpPr>
          <p:cNvPr id="7" name="TextBox 6"/>
          <p:cNvSpPr txBox="1"/>
          <p:nvPr/>
        </p:nvSpPr>
        <p:spPr>
          <a:xfrm>
            <a:off x="7509729" y="496901"/>
            <a:ext cx="1219200" cy="646331"/>
          </a:xfrm>
          <a:prstGeom prst="rect">
            <a:avLst/>
          </a:prstGeom>
          <a:noFill/>
        </p:spPr>
        <p:txBody>
          <a:bodyPr wrap="square" rtlCol="0">
            <a:spAutoFit/>
          </a:bodyPr>
          <a:lstStyle/>
          <a:p>
            <a:r>
              <a:rPr lang="en-GB" dirty="0"/>
              <a:t>Done</a:t>
            </a:r>
          </a:p>
          <a:p>
            <a:r>
              <a:rPr lang="en-GB" dirty="0"/>
              <a:t>Main Issue</a:t>
            </a:r>
          </a:p>
        </p:txBody>
      </p:sp>
      <p:sp>
        <p:nvSpPr>
          <p:cNvPr id="8" name="Rectangle 7"/>
          <p:cNvSpPr/>
          <p:nvPr/>
        </p:nvSpPr>
        <p:spPr>
          <a:xfrm>
            <a:off x="7156941" y="637736"/>
            <a:ext cx="304799" cy="134266"/>
          </a:xfrm>
          <a:prstGeom prst="rect">
            <a:avLst/>
          </a:prstGeom>
          <a:solidFill>
            <a:srgbClr val="2CF43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156939" y="914400"/>
            <a:ext cx="304801" cy="1342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2" descr="http://pebsteelalliance.com/pebsal/wp-content/uploads/2012/09/BITOPI-GROUP.jpg"/>
          <p:cNvPicPr>
            <a:picLocks noChangeAspect="1" noChangeArrowheads="1"/>
          </p:cNvPicPr>
          <p:nvPr/>
        </p:nvPicPr>
        <p:blipFill>
          <a:blip r:embed="rId4"/>
          <a:srcRect/>
          <a:stretch>
            <a:fillRect/>
          </a:stretch>
        </p:blipFill>
        <p:spPr bwMode="auto">
          <a:xfrm>
            <a:off x="304800" y="228600"/>
            <a:ext cx="1280160" cy="1143000"/>
          </a:xfrm>
          <a:prstGeom prst="rect">
            <a:avLst/>
          </a:prstGeom>
          <a:noFill/>
        </p:spPr>
      </p:pic>
    </p:spTree>
    <p:extLst>
      <p:ext uri="{BB962C8B-B14F-4D97-AF65-F5344CB8AC3E}">
        <p14:creationId xmlns:p14="http://schemas.microsoft.com/office/powerpoint/2010/main" val="1722455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66800" y="2286000"/>
            <a:ext cx="7086600" cy="2362200"/>
          </a:xfrm>
          <a:prstGeom prst="rect">
            <a:avLst/>
          </a:prstGeom>
          <a:effectLst>
            <a:softEdge rad="127000"/>
          </a:effectLst>
        </p:spPr>
        <p:style>
          <a:lnRef idx="2">
            <a:schemeClr val="dk1"/>
          </a:lnRef>
          <a:fillRef idx="1">
            <a:schemeClr val="lt1"/>
          </a:fillRef>
          <a:effectRef idx="0">
            <a:schemeClr val="dk1"/>
          </a:effectRef>
          <a:fontRef idx="minor">
            <a:schemeClr val="dk1"/>
          </a:fontRef>
        </p:style>
        <p:txBody>
          <a:bodyPr rtlCol="0" anchor="ctr"/>
          <a:lstStyle/>
          <a:p>
            <a:pPr algn="ctr"/>
            <a:r>
              <a:rPr lang="en-US" sz="7200" b="1" dirty="0">
                <a:ln w="28575" cmpd="sng">
                  <a:solidFill>
                    <a:schemeClr val="tx1">
                      <a:lumMod val="85000"/>
                      <a:lumOff val="15000"/>
                    </a:scheme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The End</a:t>
            </a:r>
          </a:p>
        </p:txBody>
      </p:sp>
      <p:pic>
        <p:nvPicPr>
          <p:cNvPr id="3" name="Picture 2" descr="http://pebsteelalliance.com/pebsal/wp-content/uploads/2012/09/BITOPI-GROUP.jpg"/>
          <p:cNvPicPr>
            <a:picLocks noChangeAspect="1" noChangeArrowheads="1"/>
          </p:cNvPicPr>
          <p:nvPr/>
        </p:nvPicPr>
        <p:blipFill>
          <a:blip r:embed="rId2"/>
          <a:srcRect/>
          <a:stretch>
            <a:fillRect/>
          </a:stretch>
        </p:blipFill>
        <p:spPr bwMode="auto">
          <a:xfrm>
            <a:off x="526473" y="491836"/>
            <a:ext cx="1888237" cy="1685925"/>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1802</TotalTime>
  <Words>420</Words>
  <Application>Microsoft Office PowerPoint</Application>
  <PresentationFormat>On-screen Show (4:3)</PresentationFormat>
  <Paragraphs>177</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Algerian</vt:lpstr>
      <vt:lpstr>Arial</vt:lpstr>
      <vt:lpstr>Calibri</vt:lpstr>
      <vt:lpstr>Times New Roman</vt:lpstr>
      <vt:lpstr>Office Theme</vt:lpstr>
      <vt:lpstr>PowerPoint Presentation</vt:lpstr>
      <vt:lpstr>Certification Status</vt:lpstr>
      <vt:lpstr>PowerPoint Presentation</vt:lpstr>
      <vt:lpstr>PowerPoint Presentation</vt:lpstr>
      <vt:lpstr>PowerPoint Presentation</vt:lpstr>
      <vt:lpstr>WORKER SURVEY REPORT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solaiman</dc:creator>
  <cp:lastModifiedBy>ABDULLAH AL MAMUN</cp:lastModifiedBy>
  <cp:revision>259</cp:revision>
  <dcterms:created xsi:type="dcterms:W3CDTF">2006-08-16T00:00:00Z</dcterms:created>
  <dcterms:modified xsi:type="dcterms:W3CDTF">2018-07-08T05:06:19Z</dcterms:modified>
</cp:coreProperties>
</file>